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17"/>
  </p:notesMasterIdLst>
  <p:sldIdLst>
    <p:sldId id="256" r:id="rId2"/>
    <p:sldId id="257" r:id="rId3"/>
    <p:sldId id="264" r:id="rId4"/>
    <p:sldId id="258" r:id="rId5"/>
    <p:sldId id="259" r:id="rId6"/>
    <p:sldId id="267" r:id="rId7"/>
    <p:sldId id="265" r:id="rId8"/>
    <p:sldId id="266" r:id="rId9"/>
    <p:sldId id="260" r:id="rId10"/>
    <p:sldId id="268" r:id="rId11"/>
    <p:sldId id="270" r:id="rId12"/>
    <p:sldId id="261" r:id="rId13"/>
    <p:sldId id="271" r:id="rId14"/>
    <p:sldId id="262" r:id="rId15"/>
    <p:sldId id="263"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30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25"/>
    <p:restoredTop sz="80154"/>
  </p:normalViewPr>
  <p:slideViewPr>
    <p:cSldViewPr snapToGrid="0">
      <p:cViewPr>
        <p:scale>
          <a:sx n="200" d="100"/>
          <a:sy n="200" d="100"/>
        </p:scale>
        <p:origin x="144"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K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2802E2-B8D9-3545-8DBD-83AB964C7C29}" type="datetimeFigureOut">
              <a:rPr lang="en-KR" smtClean="0"/>
              <a:t>2023/06/19</a:t>
            </a:fld>
            <a:endParaRPr lang="en-K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K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K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95C5ED-8E1C-D240-A337-B2225D22083C}" type="slidenum">
              <a:rPr lang="en-KR" smtClean="0"/>
              <a:t>‹#›</a:t>
            </a:fld>
            <a:endParaRPr lang="en-KR"/>
          </a:p>
        </p:txBody>
      </p:sp>
    </p:spTree>
    <p:extLst>
      <p:ext uri="{BB962C8B-B14F-4D97-AF65-F5344CB8AC3E}">
        <p14:creationId xmlns:p14="http://schemas.microsoft.com/office/powerpoint/2010/main" val="4086352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pandas is an important tool for AI and data science in general. It is a Python library that provides high-performance data manipulation and analysis tools for structured data. Some of the main features of pandas include:</a:t>
            </a:r>
          </a:p>
          <a:p>
            <a:pPr algn="l">
              <a:buFont typeface="Arial" panose="020B0604020202020204" pitchFamily="34" charset="0"/>
              <a:buChar char="•"/>
            </a:pPr>
            <a:r>
              <a:rPr lang="en-US" b="0" i="0" dirty="0">
                <a:solidFill>
                  <a:srgbClr val="D1D5DB"/>
                </a:solidFill>
                <a:effectLst/>
                <a:latin typeface="Söhne"/>
              </a:rPr>
              <a:t>Data manipulation</a:t>
            </a:r>
          </a:p>
          <a:p>
            <a:pPr algn="l">
              <a:buFont typeface="Arial" panose="020B0604020202020204" pitchFamily="34" charset="0"/>
              <a:buChar char="•"/>
            </a:pPr>
            <a:r>
              <a:rPr lang="en-US" b="0" i="0" dirty="0">
                <a:solidFill>
                  <a:srgbClr val="D1D5DB"/>
                </a:solidFill>
                <a:effectLst/>
                <a:latin typeface="Söhne"/>
              </a:rPr>
              <a:t>Data analysis</a:t>
            </a:r>
          </a:p>
          <a:p>
            <a:pPr algn="l">
              <a:buFont typeface="Arial" panose="020B0604020202020204" pitchFamily="34" charset="0"/>
              <a:buChar char="•"/>
            </a:pPr>
            <a:r>
              <a:rPr lang="en-US" b="0" i="0" dirty="0">
                <a:solidFill>
                  <a:srgbClr val="D1D5DB"/>
                </a:solidFill>
                <a:effectLst/>
                <a:latin typeface="Söhne"/>
              </a:rPr>
              <a:t>Data visualization</a:t>
            </a:r>
          </a:p>
          <a:p>
            <a:pPr algn="l">
              <a:buFont typeface="Arial" panose="020B0604020202020204" pitchFamily="34" charset="0"/>
              <a:buChar char="•"/>
            </a:pPr>
            <a:r>
              <a:rPr lang="en-US" b="0" i="0" dirty="0">
                <a:solidFill>
                  <a:srgbClr val="D1D5DB"/>
                </a:solidFill>
                <a:effectLst/>
                <a:latin typeface="Söhne"/>
              </a:rPr>
              <a:t>Data integration</a:t>
            </a:r>
          </a:p>
          <a:p>
            <a:pPr algn="l">
              <a:buFont typeface="Arial" panose="020B0604020202020204" pitchFamily="34" charset="0"/>
              <a:buNone/>
            </a:pPr>
            <a:r>
              <a:rPr lang="en-US" b="0" i="0" dirty="0">
                <a:solidFill>
                  <a:srgbClr val="D1D5DB"/>
                </a:solidFill>
                <a:effectLst/>
                <a:latin typeface="Söhne"/>
              </a:rPr>
              <a:t>In AI, pandas is often used for data preprocessing and data cleaning, which are important steps in the data pipeline. Data scientists and machine learning engineers use pandas to load, clean, and transform data into a format suitable for building and training AI models. Overall, pandas is an essential tool for anyone working with structured data in Python.</a:t>
            </a:r>
          </a:p>
          <a:p>
            <a:endParaRPr lang="en-KR" dirty="0"/>
          </a:p>
        </p:txBody>
      </p:sp>
      <p:sp>
        <p:nvSpPr>
          <p:cNvPr id="4" name="Slide Number Placeholder 3"/>
          <p:cNvSpPr>
            <a:spLocks noGrp="1"/>
          </p:cNvSpPr>
          <p:nvPr>
            <p:ph type="sldNum" sz="quarter" idx="5"/>
          </p:nvPr>
        </p:nvSpPr>
        <p:spPr/>
        <p:txBody>
          <a:bodyPr/>
          <a:lstStyle/>
          <a:p>
            <a:fld id="{7095C5ED-8E1C-D240-A337-B2225D22083C}" type="slidenum">
              <a:rPr lang="en-KR" smtClean="0"/>
              <a:t>2</a:t>
            </a:fld>
            <a:endParaRPr lang="en-KR"/>
          </a:p>
        </p:txBody>
      </p:sp>
    </p:spTree>
    <p:extLst>
      <p:ext uri="{BB962C8B-B14F-4D97-AF65-F5344CB8AC3E}">
        <p14:creationId xmlns:p14="http://schemas.microsoft.com/office/powerpoint/2010/main" val="3990139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pandas is an important tool for AI and data science in general. It is a Python library that provides high-performance data manipulation and analysis tools for structured data. Some of the main features of pandas include:</a:t>
            </a:r>
          </a:p>
          <a:p>
            <a:pPr algn="l">
              <a:buFont typeface="Arial" panose="020B0604020202020204" pitchFamily="34" charset="0"/>
              <a:buChar char="•"/>
            </a:pPr>
            <a:r>
              <a:rPr lang="en-US" b="0" i="0" dirty="0">
                <a:solidFill>
                  <a:srgbClr val="D1D5DB"/>
                </a:solidFill>
                <a:effectLst/>
                <a:latin typeface="Söhne"/>
              </a:rPr>
              <a:t>Data manipulation</a:t>
            </a:r>
          </a:p>
          <a:p>
            <a:pPr algn="l">
              <a:buFont typeface="Arial" panose="020B0604020202020204" pitchFamily="34" charset="0"/>
              <a:buChar char="•"/>
            </a:pPr>
            <a:r>
              <a:rPr lang="en-US" b="0" i="0" dirty="0">
                <a:solidFill>
                  <a:srgbClr val="D1D5DB"/>
                </a:solidFill>
                <a:effectLst/>
                <a:latin typeface="Söhne"/>
              </a:rPr>
              <a:t>Data analysis</a:t>
            </a:r>
          </a:p>
          <a:p>
            <a:pPr algn="l">
              <a:buFont typeface="Arial" panose="020B0604020202020204" pitchFamily="34" charset="0"/>
              <a:buChar char="•"/>
            </a:pPr>
            <a:r>
              <a:rPr lang="en-US" b="0" i="0" dirty="0">
                <a:solidFill>
                  <a:srgbClr val="D1D5DB"/>
                </a:solidFill>
                <a:effectLst/>
                <a:latin typeface="Söhne"/>
              </a:rPr>
              <a:t>Data visualization</a:t>
            </a:r>
          </a:p>
          <a:p>
            <a:pPr algn="l">
              <a:buFont typeface="Arial" panose="020B0604020202020204" pitchFamily="34" charset="0"/>
              <a:buChar char="•"/>
            </a:pPr>
            <a:r>
              <a:rPr lang="en-US" b="0" i="0" dirty="0">
                <a:solidFill>
                  <a:srgbClr val="D1D5DB"/>
                </a:solidFill>
                <a:effectLst/>
                <a:latin typeface="Söhne"/>
              </a:rPr>
              <a:t>Data integration</a:t>
            </a:r>
          </a:p>
          <a:p>
            <a:pPr algn="l">
              <a:buFont typeface="Arial" panose="020B0604020202020204" pitchFamily="34" charset="0"/>
              <a:buNone/>
            </a:pPr>
            <a:r>
              <a:rPr lang="en-US" b="0" i="0" dirty="0">
                <a:solidFill>
                  <a:srgbClr val="D1D5DB"/>
                </a:solidFill>
                <a:effectLst/>
                <a:latin typeface="Söhne"/>
              </a:rPr>
              <a:t>In AI, pandas is often used for data preprocessing and data cleaning, which are important steps in the data pipeline. Data scientists and machine learning engineers use pandas to load, clean, and transform data into a format suitable for building and training AI models. Overall, pandas is an essential tool for anyone working with structured data in Python.</a:t>
            </a:r>
          </a:p>
          <a:p>
            <a:endParaRPr lang="en-KR" dirty="0"/>
          </a:p>
        </p:txBody>
      </p:sp>
      <p:sp>
        <p:nvSpPr>
          <p:cNvPr id="4" name="Slide Number Placeholder 3"/>
          <p:cNvSpPr>
            <a:spLocks noGrp="1"/>
          </p:cNvSpPr>
          <p:nvPr>
            <p:ph type="sldNum" sz="quarter" idx="5"/>
          </p:nvPr>
        </p:nvSpPr>
        <p:spPr/>
        <p:txBody>
          <a:bodyPr/>
          <a:lstStyle/>
          <a:p>
            <a:fld id="{7095C5ED-8E1C-D240-A337-B2225D22083C}" type="slidenum">
              <a:rPr lang="en-KR" smtClean="0"/>
              <a:t>3</a:t>
            </a:fld>
            <a:endParaRPr lang="en-KR"/>
          </a:p>
        </p:txBody>
      </p:sp>
    </p:spTree>
    <p:extLst>
      <p:ext uri="{BB962C8B-B14F-4D97-AF65-F5344CB8AC3E}">
        <p14:creationId xmlns:p14="http://schemas.microsoft.com/office/powerpoint/2010/main" val="2384349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7095C5ED-8E1C-D240-A337-B2225D22083C}" type="slidenum">
              <a:rPr lang="en-KR" smtClean="0"/>
              <a:t>10</a:t>
            </a:fld>
            <a:endParaRPr lang="en-KR"/>
          </a:p>
        </p:txBody>
      </p:sp>
    </p:spTree>
    <p:extLst>
      <p:ext uri="{BB962C8B-B14F-4D97-AF65-F5344CB8AC3E}">
        <p14:creationId xmlns:p14="http://schemas.microsoft.com/office/powerpoint/2010/main" val="4441082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2" y="3235544"/>
            <a:ext cx="11262866" cy="256216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83284890-85D2-4D7B-8EF5-15A9C1DB8F42}" type="datetimeFigureOut">
              <a:rPr lang="en-US" smtClean="0"/>
              <a:t>6/19/23</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84347FDB-6DC5-FC48-970B-D08B55C0A43B}" type="slidenum">
              <a:rPr lang="en-KR" smtClean="0"/>
              <a:t>‹#›</a:t>
            </a:fld>
            <a:endParaRPr lang="en-KR"/>
          </a:p>
        </p:txBody>
      </p:sp>
    </p:spTree>
    <p:extLst>
      <p:ext uri="{BB962C8B-B14F-4D97-AF65-F5344CB8AC3E}">
        <p14:creationId xmlns:p14="http://schemas.microsoft.com/office/powerpoint/2010/main" val="63444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B40290-3EBF-4E4F-92E1-AC285EA5C572}" type="datetimeFigureOut">
              <a:rPr lang="en-KR" smtClean="0"/>
              <a:t>2023/06/19</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84347FDB-6DC5-FC48-970B-D08B55C0A43B}" type="slidenum">
              <a:rPr lang="en-KR" smtClean="0"/>
              <a:t>‹#›</a:t>
            </a:fld>
            <a:endParaRPr lang="en-KR"/>
          </a:p>
        </p:txBody>
      </p:sp>
    </p:spTree>
    <p:extLst>
      <p:ext uri="{BB962C8B-B14F-4D97-AF65-F5344CB8AC3E}">
        <p14:creationId xmlns:p14="http://schemas.microsoft.com/office/powerpoint/2010/main" val="4280172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EEB40290-3EBF-4E4F-92E1-AC285EA5C572}" type="datetimeFigureOut">
              <a:rPr lang="en-KR" smtClean="0"/>
              <a:t>2023/06/19</a:t>
            </a:fld>
            <a:endParaRPr lang="en-KR"/>
          </a:p>
        </p:txBody>
      </p:sp>
      <p:sp>
        <p:nvSpPr>
          <p:cNvPr id="5" name="Footer Placeholder 4"/>
          <p:cNvSpPr>
            <a:spLocks noGrp="1"/>
          </p:cNvSpPr>
          <p:nvPr>
            <p:ph type="ftr" sz="quarter" idx="11"/>
          </p:nvPr>
        </p:nvSpPr>
        <p:spPr>
          <a:xfrm>
            <a:off x="774923" y="5951811"/>
            <a:ext cx="7896279" cy="365125"/>
          </a:xfrm>
        </p:spPr>
        <p:txBody>
          <a:bodyPr/>
          <a:lstStyle/>
          <a:p>
            <a:endParaRPr lang="en-KR"/>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84347FDB-6DC5-FC48-970B-D08B55C0A43B}" type="slidenum">
              <a:rPr lang="en-KR" smtClean="0"/>
              <a:t>‹#›</a:t>
            </a:fld>
            <a:endParaRPr lang="en-KR"/>
          </a:p>
        </p:txBody>
      </p:sp>
    </p:spTree>
    <p:extLst>
      <p:ext uri="{BB962C8B-B14F-4D97-AF65-F5344CB8AC3E}">
        <p14:creationId xmlns:p14="http://schemas.microsoft.com/office/powerpoint/2010/main" val="4593240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B40290-3EBF-4E4F-92E1-AC285EA5C572}" type="datetimeFigureOut">
              <a:rPr lang="en-KR" smtClean="0"/>
              <a:t>2023/06/19</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a:xfrm>
            <a:off x="10558300" y="5956137"/>
            <a:ext cx="1052508" cy="365125"/>
          </a:xfrm>
        </p:spPr>
        <p:txBody>
          <a:bodyPr/>
          <a:lstStyle/>
          <a:p>
            <a:fld id="{84347FDB-6DC5-FC48-970B-D08B55C0A43B}" type="slidenum">
              <a:rPr lang="en-KR" smtClean="0"/>
              <a:t>‹#›</a:t>
            </a:fld>
            <a:endParaRPr lang="en-KR"/>
          </a:p>
        </p:txBody>
      </p:sp>
    </p:spTree>
    <p:extLst>
      <p:ext uri="{BB962C8B-B14F-4D97-AF65-F5344CB8AC3E}">
        <p14:creationId xmlns:p14="http://schemas.microsoft.com/office/powerpoint/2010/main" val="864078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0569" y="4427502"/>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061902"/>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3559409"/>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EEB40290-3EBF-4E4F-92E1-AC285EA5C572}" type="datetimeFigureOut">
              <a:rPr lang="en-KR" smtClean="0"/>
              <a:t>2023/06/19</a:t>
            </a:fld>
            <a:endParaRPr lang="en-KR"/>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KR"/>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84347FDB-6DC5-FC48-970B-D08B55C0A43B}" type="slidenum">
              <a:rPr lang="en-KR" smtClean="0"/>
              <a:t>‹#›</a:t>
            </a:fld>
            <a:endParaRPr lang="en-KR"/>
          </a:p>
        </p:txBody>
      </p:sp>
    </p:spTree>
    <p:extLst>
      <p:ext uri="{BB962C8B-B14F-4D97-AF65-F5344CB8AC3E}">
        <p14:creationId xmlns:p14="http://schemas.microsoft.com/office/powerpoint/2010/main" val="892378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B40290-3EBF-4E4F-92E1-AC285EA5C572}" type="datetimeFigureOut">
              <a:rPr lang="en-KR" smtClean="0"/>
              <a:t>2023/06/19</a:t>
            </a:fld>
            <a:endParaRPr lang="en-KR"/>
          </a:p>
        </p:txBody>
      </p:sp>
      <p:sp>
        <p:nvSpPr>
          <p:cNvPr id="6" name="Footer Placeholder 5"/>
          <p:cNvSpPr>
            <a:spLocks noGrp="1"/>
          </p:cNvSpPr>
          <p:nvPr>
            <p:ph type="ftr" sz="quarter" idx="11"/>
          </p:nvPr>
        </p:nvSpPr>
        <p:spPr/>
        <p:txBody>
          <a:bodyPr/>
          <a:lstStyle/>
          <a:p>
            <a:endParaRPr lang="en-KR"/>
          </a:p>
        </p:txBody>
      </p:sp>
      <p:sp>
        <p:nvSpPr>
          <p:cNvPr id="7" name="Slide Number Placeholder 6"/>
          <p:cNvSpPr>
            <a:spLocks noGrp="1"/>
          </p:cNvSpPr>
          <p:nvPr>
            <p:ph type="sldNum" sz="quarter" idx="12"/>
          </p:nvPr>
        </p:nvSpPr>
        <p:spPr/>
        <p:txBody>
          <a:bodyPr/>
          <a:lstStyle/>
          <a:p>
            <a:fld id="{84347FDB-6DC5-FC48-970B-D08B55C0A43B}" type="slidenum">
              <a:rPr lang="en-KR" smtClean="0"/>
              <a:t>‹#›</a:t>
            </a:fld>
            <a:endParaRPr lang="en-KR"/>
          </a:p>
        </p:txBody>
      </p:sp>
    </p:spTree>
    <p:extLst>
      <p:ext uri="{BB962C8B-B14F-4D97-AF65-F5344CB8AC3E}">
        <p14:creationId xmlns:p14="http://schemas.microsoft.com/office/powerpoint/2010/main" val="511993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B40290-3EBF-4E4F-92E1-AC285EA5C572}" type="datetimeFigureOut">
              <a:rPr lang="en-KR" smtClean="0"/>
              <a:t>2023/06/19</a:t>
            </a:fld>
            <a:endParaRPr lang="en-KR"/>
          </a:p>
        </p:txBody>
      </p:sp>
      <p:sp>
        <p:nvSpPr>
          <p:cNvPr id="8" name="Footer Placeholder 7"/>
          <p:cNvSpPr>
            <a:spLocks noGrp="1"/>
          </p:cNvSpPr>
          <p:nvPr>
            <p:ph type="ftr" sz="quarter" idx="11"/>
          </p:nvPr>
        </p:nvSpPr>
        <p:spPr/>
        <p:txBody>
          <a:bodyPr/>
          <a:lstStyle/>
          <a:p>
            <a:endParaRPr lang="en-KR"/>
          </a:p>
        </p:txBody>
      </p:sp>
      <p:sp>
        <p:nvSpPr>
          <p:cNvPr id="9" name="Slide Number Placeholder 8"/>
          <p:cNvSpPr>
            <a:spLocks noGrp="1"/>
          </p:cNvSpPr>
          <p:nvPr>
            <p:ph type="sldNum" sz="quarter" idx="12"/>
          </p:nvPr>
        </p:nvSpPr>
        <p:spPr/>
        <p:txBody>
          <a:bodyPr/>
          <a:lstStyle/>
          <a:p>
            <a:fld id="{84347FDB-6DC5-FC48-970B-D08B55C0A43B}" type="slidenum">
              <a:rPr lang="en-KR" smtClean="0"/>
              <a:t>‹#›</a:t>
            </a:fld>
            <a:endParaRPr lang="en-KR"/>
          </a:p>
        </p:txBody>
      </p:sp>
    </p:spTree>
    <p:extLst>
      <p:ext uri="{BB962C8B-B14F-4D97-AF65-F5344CB8AC3E}">
        <p14:creationId xmlns:p14="http://schemas.microsoft.com/office/powerpoint/2010/main" val="1502656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B40290-3EBF-4E4F-92E1-AC285EA5C572}" type="datetimeFigureOut">
              <a:rPr lang="en-KR" smtClean="0"/>
              <a:t>2023/06/19</a:t>
            </a:fld>
            <a:endParaRPr lang="en-KR"/>
          </a:p>
        </p:txBody>
      </p:sp>
      <p:sp>
        <p:nvSpPr>
          <p:cNvPr id="4" name="Footer Placeholder 3"/>
          <p:cNvSpPr>
            <a:spLocks noGrp="1"/>
          </p:cNvSpPr>
          <p:nvPr>
            <p:ph type="ftr" sz="quarter" idx="11"/>
          </p:nvPr>
        </p:nvSpPr>
        <p:spPr/>
        <p:txBody>
          <a:bodyPr/>
          <a:lstStyle/>
          <a:p>
            <a:endParaRPr lang="en-KR"/>
          </a:p>
        </p:txBody>
      </p:sp>
      <p:sp>
        <p:nvSpPr>
          <p:cNvPr id="5" name="Slide Number Placeholder 4"/>
          <p:cNvSpPr>
            <a:spLocks noGrp="1"/>
          </p:cNvSpPr>
          <p:nvPr>
            <p:ph type="sldNum" sz="quarter" idx="12"/>
          </p:nvPr>
        </p:nvSpPr>
        <p:spPr/>
        <p:txBody>
          <a:bodyPr/>
          <a:lstStyle/>
          <a:p>
            <a:fld id="{84347FDB-6DC5-FC48-970B-D08B55C0A43B}" type="slidenum">
              <a:rPr lang="en-KR" smtClean="0"/>
              <a:t>‹#›</a:t>
            </a:fld>
            <a:endParaRPr lang="en-KR"/>
          </a:p>
        </p:txBody>
      </p:sp>
    </p:spTree>
    <p:extLst>
      <p:ext uri="{BB962C8B-B14F-4D97-AF65-F5344CB8AC3E}">
        <p14:creationId xmlns:p14="http://schemas.microsoft.com/office/powerpoint/2010/main" val="3715983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B40290-3EBF-4E4F-92E1-AC285EA5C572}" type="datetimeFigureOut">
              <a:rPr lang="en-KR" smtClean="0"/>
              <a:t>2023/06/19</a:t>
            </a:fld>
            <a:endParaRPr lang="en-KR"/>
          </a:p>
        </p:txBody>
      </p:sp>
      <p:sp>
        <p:nvSpPr>
          <p:cNvPr id="3" name="Footer Placeholder 2"/>
          <p:cNvSpPr>
            <a:spLocks noGrp="1"/>
          </p:cNvSpPr>
          <p:nvPr>
            <p:ph type="ftr" sz="quarter" idx="11"/>
          </p:nvPr>
        </p:nvSpPr>
        <p:spPr/>
        <p:txBody>
          <a:bodyPr/>
          <a:lstStyle/>
          <a:p>
            <a:endParaRPr lang="en-KR"/>
          </a:p>
        </p:txBody>
      </p:sp>
      <p:sp>
        <p:nvSpPr>
          <p:cNvPr id="4" name="Slide Number Placeholder 3"/>
          <p:cNvSpPr>
            <a:spLocks noGrp="1"/>
          </p:cNvSpPr>
          <p:nvPr>
            <p:ph type="sldNum" sz="quarter" idx="12"/>
          </p:nvPr>
        </p:nvSpPr>
        <p:spPr/>
        <p:txBody>
          <a:bodyPr/>
          <a:lstStyle/>
          <a:p>
            <a:fld id="{84347FDB-6DC5-FC48-970B-D08B55C0A43B}" type="slidenum">
              <a:rPr lang="en-KR" smtClean="0"/>
              <a:t>‹#›</a:t>
            </a:fld>
            <a:endParaRPr lang="en-KR"/>
          </a:p>
        </p:txBody>
      </p:sp>
    </p:spTree>
    <p:extLst>
      <p:ext uri="{BB962C8B-B14F-4D97-AF65-F5344CB8AC3E}">
        <p14:creationId xmlns:p14="http://schemas.microsoft.com/office/powerpoint/2010/main" val="3396114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4654527"/>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4774850"/>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4774850"/>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605951" y="5468691"/>
            <a:ext cx="2844799" cy="365125"/>
          </a:xfrm>
        </p:spPr>
        <p:txBody>
          <a:bodyPr/>
          <a:lstStyle>
            <a:lvl1pPr>
              <a:defRPr>
                <a:solidFill>
                  <a:schemeClr val="accent1">
                    <a:lumMod val="75000"/>
                    <a:lumOff val="25000"/>
                  </a:schemeClr>
                </a:solidFill>
              </a:defRPr>
            </a:lvl1pPr>
          </a:lstStyle>
          <a:p>
            <a:fld id="{EEB40290-3EBF-4E4F-92E1-AC285EA5C572}" type="datetimeFigureOut">
              <a:rPr lang="en-KR" smtClean="0"/>
              <a:t>2023/06/19</a:t>
            </a:fld>
            <a:endParaRPr lang="en-KR"/>
          </a:p>
        </p:txBody>
      </p:sp>
      <p:sp>
        <p:nvSpPr>
          <p:cNvPr id="6" name="Footer Placeholder 5"/>
          <p:cNvSpPr>
            <a:spLocks noGrp="1"/>
          </p:cNvSpPr>
          <p:nvPr>
            <p:ph type="ftr" sz="quarter" idx="11"/>
          </p:nvPr>
        </p:nvSpPr>
        <p:spPr>
          <a:xfrm>
            <a:off x="581192" y="5464365"/>
            <a:ext cx="6917210" cy="365125"/>
          </a:xfrm>
        </p:spPr>
        <p:txBody>
          <a:bodyPr/>
          <a:lstStyle>
            <a:lvl1pPr>
              <a:defRPr>
                <a:solidFill>
                  <a:schemeClr val="accent1">
                    <a:lumMod val="75000"/>
                    <a:lumOff val="25000"/>
                  </a:schemeClr>
                </a:solidFill>
              </a:defRPr>
            </a:lvl1pPr>
          </a:lstStyle>
          <a:p>
            <a:endParaRPr lang="en-KR"/>
          </a:p>
        </p:txBody>
      </p:sp>
      <p:sp>
        <p:nvSpPr>
          <p:cNvPr id="7" name="Slide Number Placeholder 6"/>
          <p:cNvSpPr>
            <a:spLocks noGrp="1"/>
          </p:cNvSpPr>
          <p:nvPr>
            <p:ph type="sldNum" sz="quarter" idx="12"/>
          </p:nvPr>
        </p:nvSpPr>
        <p:spPr>
          <a:xfrm>
            <a:off x="10558300" y="5468691"/>
            <a:ext cx="1052510" cy="365125"/>
          </a:xfrm>
        </p:spPr>
        <p:txBody>
          <a:bodyPr/>
          <a:lstStyle>
            <a:lvl1pPr>
              <a:defRPr>
                <a:solidFill>
                  <a:schemeClr val="accent1">
                    <a:lumMod val="75000"/>
                    <a:lumOff val="25000"/>
                  </a:schemeClr>
                </a:solidFill>
              </a:defRPr>
            </a:lvl1pPr>
          </a:lstStyle>
          <a:p>
            <a:fld id="{84347FDB-6DC5-FC48-970B-D08B55C0A43B}" type="slidenum">
              <a:rPr lang="en-KR" smtClean="0"/>
              <a:t>‹#›</a:t>
            </a:fld>
            <a:endParaRPr lang="en-KR"/>
          </a:p>
        </p:txBody>
      </p:sp>
    </p:spTree>
    <p:extLst>
      <p:ext uri="{BB962C8B-B14F-4D97-AF65-F5344CB8AC3E}">
        <p14:creationId xmlns:p14="http://schemas.microsoft.com/office/powerpoint/2010/main" val="1460131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B40290-3EBF-4E4F-92E1-AC285EA5C572}" type="datetimeFigureOut">
              <a:rPr lang="en-KR" smtClean="0"/>
              <a:t>2023/06/19</a:t>
            </a:fld>
            <a:endParaRPr lang="en-K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4347FDB-6DC5-FC48-970B-D08B55C0A43B}" type="slidenum">
              <a:rPr lang="en-KR" smtClean="0"/>
              <a:t>‹#›</a:t>
            </a:fld>
            <a:endParaRPr lang="en-KR"/>
          </a:p>
        </p:txBody>
      </p:sp>
    </p:spTree>
    <p:extLst>
      <p:ext uri="{BB962C8B-B14F-4D97-AF65-F5344CB8AC3E}">
        <p14:creationId xmlns:p14="http://schemas.microsoft.com/office/powerpoint/2010/main" val="1068679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EEB40290-3EBF-4E4F-92E1-AC285EA5C572}" type="datetimeFigureOut">
              <a:rPr lang="en-KR" smtClean="0"/>
              <a:t>2023/06/19</a:t>
            </a:fld>
            <a:endParaRPr lang="en-KR"/>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KR"/>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84347FDB-6DC5-FC48-970B-D08B55C0A43B}" type="slidenum">
              <a:rPr lang="en-KR" smtClean="0"/>
              <a:t>‹#›</a:t>
            </a:fld>
            <a:endParaRPr lang="en-KR"/>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6">
            <a:extLst>
              <a:ext uri="{FF2B5EF4-FFF2-40B4-BE49-F238E27FC236}">
                <a16:creationId xmlns:a16="http://schemas.microsoft.com/office/drawing/2014/main" id="{044627A2-6414-2109-E226-7F5DD68C1B47}"/>
              </a:ext>
            </a:extLst>
          </p:cNvPr>
          <p:cNvPicPr>
            <a:picLocks noChangeAspect="1"/>
          </p:cNvPicPr>
          <p:nvPr userDrawn="1"/>
        </p:nvPicPr>
        <p:blipFill>
          <a:blip r:embed="rId13"/>
          <a:stretch>
            <a:fillRect/>
          </a:stretch>
        </p:blipFill>
        <p:spPr>
          <a:xfrm>
            <a:off x="150101" y="6200775"/>
            <a:ext cx="4533900" cy="520700"/>
          </a:xfrm>
          <a:prstGeom prst="rect">
            <a:avLst/>
          </a:prstGeom>
        </p:spPr>
      </p:pic>
    </p:spTree>
    <p:extLst>
      <p:ext uri="{BB962C8B-B14F-4D97-AF65-F5344CB8AC3E}">
        <p14:creationId xmlns:p14="http://schemas.microsoft.com/office/powerpoint/2010/main" val="3500325117"/>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pngimg.com/download/73352" TargetMode="Externa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Layout" Target="../slideLayouts/slideLayout9.xml"/><Relationship Id="rId4" Type="http://schemas.openxmlformats.org/officeDocument/2006/relationships/hyperlink" Target="https://zh.wikipedia.org/wiki/Pandas"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image" Target="../media/image9.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en.wikipedia.org/wiki/Intel" TargetMode="External"/><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svg"/><Relationship Id="rId4" Type="http://schemas.openxmlformats.org/officeDocument/2006/relationships/hyperlink" Target="https://fa.wikipedia.org/wiki/%D9%BE%D8%B1%D9%88%D9%86%D8%AF%D9%87:Nvidia_logo.svg" TargetMode="External"/><Relationship Id="rId9" Type="http://schemas.openxmlformats.org/officeDocument/2006/relationships/image" Target="../media/image6.png"/><Relationship Id="rId14" Type="http://schemas.openxmlformats.org/officeDocument/2006/relationships/hyperlink" Target="https://zh.wikipedia.org/wiki/Pandas"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pngimg.com/download/73352" TargetMode="External"/><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pngimg.com/download/73352"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51A18-C5FB-22E6-1B64-77AEAF113D51}"/>
              </a:ext>
            </a:extLst>
          </p:cNvPr>
          <p:cNvSpPr>
            <a:spLocks noGrp="1"/>
          </p:cNvSpPr>
          <p:nvPr>
            <p:ph type="ctrTitle"/>
          </p:nvPr>
        </p:nvSpPr>
        <p:spPr/>
        <p:txBody>
          <a:bodyPr>
            <a:normAutofit/>
          </a:bodyPr>
          <a:lstStyle/>
          <a:p>
            <a:r>
              <a:rPr lang="en-KR" dirty="0"/>
              <a:t>Fuzzing QR CODE GENERATOR</a:t>
            </a:r>
          </a:p>
        </p:txBody>
      </p:sp>
      <p:sp>
        <p:nvSpPr>
          <p:cNvPr id="3" name="Subtitle 2">
            <a:extLst>
              <a:ext uri="{FF2B5EF4-FFF2-40B4-BE49-F238E27FC236}">
                <a16:creationId xmlns:a16="http://schemas.microsoft.com/office/drawing/2014/main" id="{42504A5B-A5C3-96ED-33CA-A4760F9B9434}"/>
              </a:ext>
            </a:extLst>
          </p:cNvPr>
          <p:cNvSpPr>
            <a:spLocks noGrp="1"/>
          </p:cNvSpPr>
          <p:nvPr>
            <p:ph type="subTitle" idx="1"/>
          </p:nvPr>
        </p:nvSpPr>
        <p:spPr/>
        <p:txBody>
          <a:bodyPr>
            <a:normAutofit lnSpcReduction="10000"/>
          </a:bodyPr>
          <a:lstStyle/>
          <a:p>
            <a:r>
              <a:rPr lang="en-KR" dirty="0"/>
              <a:t>Midterm Presentation</a:t>
            </a:r>
          </a:p>
          <a:p>
            <a:r>
              <a:rPr lang="en-KR" sz="1050" dirty="0"/>
              <a:t>Hector Acosta - 2022427831</a:t>
            </a:r>
            <a:endParaRPr lang="en-KR" sz="1050" b="0" i="0" dirty="0">
              <a:solidFill>
                <a:srgbClr val="202124"/>
              </a:solidFill>
              <a:effectLst/>
              <a:latin typeface="Roboto" panose="020F0502020204030204" pitchFamily="34" charset="0"/>
            </a:endParaRPr>
          </a:p>
        </p:txBody>
      </p:sp>
    </p:spTree>
    <p:extLst>
      <p:ext uri="{BB962C8B-B14F-4D97-AF65-F5344CB8AC3E}">
        <p14:creationId xmlns:p14="http://schemas.microsoft.com/office/powerpoint/2010/main" val="38675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4ABD5-E0AA-904F-6E8B-7609F8B38E22}"/>
              </a:ext>
            </a:extLst>
          </p:cNvPr>
          <p:cNvSpPr>
            <a:spLocks noGrp="1"/>
          </p:cNvSpPr>
          <p:nvPr>
            <p:ph type="title"/>
          </p:nvPr>
        </p:nvSpPr>
        <p:spPr/>
        <p:txBody>
          <a:bodyPr/>
          <a:lstStyle/>
          <a:p>
            <a:r>
              <a:rPr lang="en-KR" dirty="0"/>
              <a:t>Example of bug 3</a:t>
            </a:r>
          </a:p>
        </p:txBody>
      </p:sp>
      <p:sp>
        <p:nvSpPr>
          <p:cNvPr id="6" name="TextBox 5">
            <a:extLst>
              <a:ext uri="{FF2B5EF4-FFF2-40B4-BE49-F238E27FC236}">
                <a16:creationId xmlns:a16="http://schemas.microsoft.com/office/drawing/2014/main" id="{4688DAE4-8743-E05A-015B-7680CFFE4E00}"/>
              </a:ext>
            </a:extLst>
          </p:cNvPr>
          <p:cNvSpPr txBox="1"/>
          <p:nvPr/>
        </p:nvSpPr>
        <p:spPr>
          <a:xfrm>
            <a:off x="457200" y="2011892"/>
            <a:ext cx="4707467" cy="2862322"/>
          </a:xfrm>
          <a:prstGeom prst="rect">
            <a:avLst/>
          </a:prstGeom>
          <a:noFill/>
        </p:spPr>
        <p:txBody>
          <a:bodyPr wrap="square" rtlCol="0">
            <a:spAutoFit/>
          </a:bodyPr>
          <a:lstStyle/>
          <a:p>
            <a:pPr marL="285750" indent="-285750">
              <a:buFont typeface="Arial" panose="020B0604020202020204" pitchFamily="34" charset="0"/>
              <a:buChar char="•"/>
            </a:pPr>
            <a:r>
              <a:rPr lang="en-KR" dirty="0"/>
              <a:t>Source: GitHub Pandas Repository Issues</a:t>
            </a:r>
          </a:p>
          <a:p>
            <a:pPr marL="285750" indent="-285750">
              <a:buFont typeface="Arial" panose="020B0604020202020204" pitchFamily="34" charset="0"/>
              <a:buChar char="•"/>
            </a:pPr>
            <a:r>
              <a:rPr lang="en-KR" dirty="0"/>
              <a:t>Basic Description: </a:t>
            </a:r>
            <a:r>
              <a:rPr lang="en-US" dirty="0"/>
              <a:t>Inconsistent ordering of rows when merging with how=left and how=right</a:t>
            </a:r>
          </a:p>
          <a:p>
            <a:pPr marL="285750" indent="-285750">
              <a:buFont typeface="Arial" panose="020B0604020202020204" pitchFamily="34" charset="0"/>
              <a:buChar char="•"/>
            </a:pPr>
            <a:r>
              <a:rPr lang="en-US" dirty="0"/>
              <a:t>Expected behavior: During merge if the input is similar, during merge the output should also be similar regardless of the merge ordering method.</a:t>
            </a:r>
          </a:p>
          <a:p>
            <a:pPr marL="285750" indent="-285750">
              <a:buFont typeface="Arial" panose="020B0604020202020204" pitchFamily="34" charset="0"/>
              <a:buChar char="•"/>
            </a:pPr>
            <a:r>
              <a:rPr lang="en-US" dirty="0"/>
              <a:t>Issue URL: https://</a:t>
            </a:r>
            <a:r>
              <a:rPr lang="en-US" dirty="0" err="1"/>
              <a:t>github.com</a:t>
            </a:r>
            <a:r>
              <a:rPr lang="en-US" dirty="0"/>
              <a:t>/pandas-dev/pandas/issues/35382</a:t>
            </a:r>
            <a:endParaRPr lang="en-KR" dirty="0"/>
          </a:p>
        </p:txBody>
      </p:sp>
      <p:pic>
        <p:nvPicPr>
          <p:cNvPr id="4" name="Picture 3" descr="Icon&#10;&#10;Description automatically generated">
            <a:extLst>
              <a:ext uri="{FF2B5EF4-FFF2-40B4-BE49-F238E27FC236}">
                <a16:creationId xmlns:a16="http://schemas.microsoft.com/office/drawing/2014/main" id="{533A4A72-F3A7-BD81-C643-86091EEAB73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274164" y="5010849"/>
            <a:ext cx="1073537" cy="969538"/>
          </a:xfrm>
          <a:prstGeom prst="rect">
            <a:avLst/>
          </a:prstGeom>
        </p:spPr>
      </p:pic>
      <p:pic>
        <p:nvPicPr>
          <p:cNvPr id="9" name="Picture 8" descr="Graphical user interface, application, Teams&#10;&#10;Description automatically generated">
            <a:extLst>
              <a:ext uri="{FF2B5EF4-FFF2-40B4-BE49-F238E27FC236}">
                <a16:creationId xmlns:a16="http://schemas.microsoft.com/office/drawing/2014/main" id="{27CD4606-F0EA-CB84-B8DE-28CA6EFCC5CB}"/>
              </a:ext>
            </a:extLst>
          </p:cNvPr>
          <p:cNvPicPr>
            <a:picLocks noChangeAspect="1"/>
          </p:cNvPicPr>
          <p:nvPr/>
        </p:nvPicPr>
        <p:blipFill>
          <a:blip r:embed="rId5"/>
          <a:stretch>
            <a:fillRect/>
          </a:stretch>
        </p:blipFill>
        <p:spPr>
          <a:xfrm>
            <a:off x="5372101" y="2011892"/>
            <a:ext cx="6238708" cy="4195507"/>
          </a:xfrm>
          <a:prstGeom prst="rect">
            <a:avLst/>
          </a:prstGeom>
        </p:spPr>
      </p:pic>
    </p:spTree>
    <p:extLst>
      <p:ext uri="{BB962C8B-B14F-4D97-AF65-F5344CB8AC3E}">
        <p14:creationId xmlns:p14="http://schemas.microsoft.com/office/powerpoint/2010/main" val="2524176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700C5-E9C4-F76A-2854-82F70DBDEB3C}"/>
              </a:ext>
            </a:extLst>
          </p:cNvPr>
          <p:cNvSpPr>
            <a:spLocks noGrp="1"/>
          </p:cNvSpPr>
          <p:nvPr>
            <p:ph type="title"/>
          </p:nvPr>
        </p:nvSpPr>
        <p:spPr/>
        <p:txBody>
          <a:bodyPr/>
          <a:lstStyle/>
          <a:p>
            <a:r>
              <a:rPr lang="en-KR" dirty="0"/>
              <a:t>Reproducing the issue 3</a:t>
            </a:r>
          </a:p>
        </p:txBody>
      </p:sp>
      <p:sp>
        <p:nvSpPr>
          <p:cNvPr id="5" name="TextBox 4">
            <a:extLst>
              <a:ext uri="{FF2B5EF4-FFF2-40B4-BE49-F238E27FC236}">
                <a16:creationId xmlns:a16="http://schemas.microsoft.com/office/drawing/2014/main" id="{6BB70693-F147-5511-EA4C-50B0D2A7CFD1}"/>
              </a:ext>
            </a:extLst>
          </p:cNvPr>
          <p:cNvSpPr txBox="1"/>
          <p:nvPr/>
        </p:nvSpPr>
        <p:spPr>
          <a:xfrm>
            <a:off x="6856438" y="1978679"/>
            <a:ext cx="4852086" cy="4339650"/>
          </a:xfrm>
          <a:prstGeom prst="rect">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200" b="0" dirty="0">
                <a:solidFill>
                  <a:srgbClr val="C586C0"/>
                </a:solidFill>
                <a:effectLst/>
                <a:latin typeface="Menlo" panose="020B0609030804020204" pitchFamily="49" charset="0"/>
              </a:rPr>
              <a:t>import</a:t>
            </a:r>
            <a:r>
              <a:rPr lang="en-US" sz="1200" b="0" dirty="0">
                <a:solidFill>
                  <a:srgbClr val="D4D4D4"/>
                </a:solidFill>
                <a:effectLst/>
                <a:latin typeface="Menlo" panose="020B0609030804020204" pitchFamily="49" charset="0"/>
              </a:rPr>
              <a:t> </a:t>
            </a:r>
            <a:r>
              <a:rPr lang="en-US" sz="1200" b="0" dirty="0">
                <a:solidFill>
                  <a:srgbClr val="4EC9B0"/>
                </a:solidFill>
                <a:effectLst/>
                <a:latin typeface="Menlo" panose="020B0609030804020204" pitchFamily="49" charset="0"/>
              </a:rPr>
              <a:t>pandas</a:t>
            </a:r>
            <a:r>
              <a:rPr lang="en-US" sz="1200" b="0" dirty="0">
                <a:solidFill>
                  <a:srgbClr val="D4D4D4"/>
                </a:solidFill>
                <a:effectLst/>
                <a:latin typeface="Menlo" panose="020B0609030804020204" pitchFamily="49" charset="0"/>
              </a:rPr>
              <a:t> </a:t>
            </a:r>
            <a:r>
              <a:rPr lang="en-US" sz="1200" b="0" dirty="0">
                <a:solidFill>
                  <a:srgbClr val="C586C0"/>
                </a:solidFill>
                <a:effectLst/>
                <a:latin typeface="Menlo" panose="020B0609030804020204" pitchFamily="49" charset="0"/>
              </a:rPr>
              <a:t>as</a:t>
            </a:r>
            <a:r>
              <a:rPr lang="en-US" sz="1200" b="0" dirty="0">
                <a:solidFill>
                  <a:srgbClr val="D4D4D4"/>
                </a:solidFill>
                <a:effectLst/>
                <a:latin typeface="Menlo" panose="020B0609030804020204" pitchFamily="49" charset="0"/>
              </a:rPr>
              <a:t> </a:t>
            </a:r>
            <a:r>
              <a:rPr lang="en-US" sz="1200" b="0" dirty="0">
                <a:solidFill>
                  <a:srgbClr val="4EC9B0"/>
                </a:solidFill>
                <a:effectLst/>
                <a:latin typeface="Menlo" panose="020B0609030804020204" pitchFamily="49" charset="0"/>
              </a:rPr>
              <a:t>pd</a:t>
            </a:r>
            <a:endParaRPr lang="en-US" sz="1200" b="0" dirty="0">
              <a:solidFill>
                <a:srgbClr val="D4D4D4"/>
              </a:solidFill>
              <a:effectLst/>
              <a:latin typeface="Menlo" panose="020B0609030804020204" pitchFamily="49" charset="0"/>
            </a:endParaRPr>
          </a:p>
          <a:p>
            <a:br>
              <a:rPr lang="en-US" sz="1200" b="0" dirty="0">
                <a:solidFill>
                  <a:srgbClr val="D4D4D4"/>
                </a:solidFill>
                <a:effectLst/>
                <a:latin typeface="Menlo" panose="020B0609030804020204" pitchFamily="49" charset="0"/>
              </a:rPr>
            </a:br>
            <a:r>
              <a:rPr lang="en-US" sz="1200" b="0" dirty="0">
                <a:solidFill>
                  <a:srgbClr val="9CDCFE"/>
                </a:solidFill>
                <a:effectLst/>
                <a:latin typeface="Menlo" panose="020B0609030804020204" pitchFamily="49" charset="0"/>
              </a:rPr>
              <a:t>df1</a:t>
            </a:r>
            <a:r>
              <a:rPr lang="en-US" sz="1200" b="0" dirty="0">
                <a:solidFill>
                  <a:srgbClr val="D4D4D4"/>
                </a:solidFill>
                <a:effectLst/>
                <a:latin typeface="Menlo" panose="020B0609030804020204" pitchFamily="49" charset="0"/>
              </a:rPr>
              <a:t> = </a:t>
            </a:r>
            <a:r>
              <a:rPr lang="en-US" sz="1200" b="0" dirty="0" err="1">
                <a:solidFill>
                  <a:srgbClr val="4EC9B0"/>
                </a:solidFill>
                <a:effectLst/>
                <a:latin typeface="Menlo" panose="020B0609030804020204" pitchFamily="49" charset="0"/>
              </a:rPr>
              <a:t>pd</a:t>
            </a:r>
            <a:r>
              <a:rPr lang="en-US" sz="1200" b="0" dirty="0" err="1">
                <a:solidFill>
                  <a:srgbClr val="D4D4D4"/>
                </a:solidFill>
                <a:effectLst/>
                <a:latin typeface="Menlo" panose="020B0609030804020204" pitchFamily="49" charset="0"/>
              </a:rPr>
              <a:t>.</a:t>
            </a:r>
            <a:r>
              <a:rPr lang="en-US" sz="1200" b="0" dirty="0" err="1">
                <a:solidFill>
                  <a:srgbClr val="4EC9B0"/>
                </a:solidFill>
                <a:effectLst/>
                <a:latin typeface="Menlo" panose="020B0609030804020204" pitchFamily="49" charset="0"/>
              </a:rPr>
              <a:t>DataFrame</a:t>
            </a:r>
            <a:r>
              <a:rPr lang="en-US" sz="1200" b="0" dirty="0">
                <a:solidFill>
                  <a:srgbClr val="D4D4D4"/>
                </a:solidFill>
                <a:effectLst/>
                <a:latin typeface="Menlo" panose="020B0609030804020204" pitchFamily="49" charset="0"/>
              </a:rPr>
              <a:t>({</a:t>
            </a:r>
            <a:r>
              <a:rPr lang="en-US" sz="1200" b="0" dirty="0">
                <a:solidFill>
                  <a:srgbClr val="CE9178"/>
                </a:solidFill>
                <a:effectLst/>
                <a:latin typeface="Menlo" panose="020B0609030804020204" pitchFamily="49" charset="0"/>
              </a:rPr>
              <a:t>'a'</a:t>
            </a:r>
            <a:r>
              <a:rPr lang="en-US" sz="1200" b="0" dirty="0">
                <a:solidFill>
                  <a:srgbClr val="D4D4D4"/>
                </a:solidFill>
                <a:effectLst/>
                <a:latin typeface="Menlo" panose="020B0609030804020204" pitchFamily="49" charset="0"/>
              </a:rPr>
              <a:t>: [</a:t>
            </a:r>
            <a:r>
              <a:rPr lang="en-US" sz="1200" b="0" dirty="0">
                <a:solidFill>
                  <a:srgbClr val="B5CEA8"/>
                </a:solidFill>
                <a:effectLst/>
                <a:latin typeface="Menlo" panose="020B0609030804020204" pitchFamily="49" charset="0"/>
              </a:rPr>
              <a:t>1</a:t>
            </a:r>
            <a:r>
              <a:rPr lang="en-US" sz="1200" b="0" dirty="0">
                <a:solidFill>
                  <a:srgbClr val="D4D4D4"/>
                </a:solidFill>
                <a:effectLst/>
                <a:latin typeface="Menlo" panose="020B0609030804020204" pitchFamily="49" charset="0"/>
              </a:rPr>
              <a:t>, </a:t>
            </a:r>
            <a:r>
              <a:rPr lang="en-US" sz="1200" b="0" dirty="0">
                <a:solidFill>
                  <a:srgbClr val="B5CEA8"/>
                </a:solidFill>
                <a:effectLst/>
                <a:latin typeface="Menlo" panose="020B0609030804020204" pitchFamily="49" charset="0"/>
              </a:rPr>
              <a:t>0</a:t>
            </a:r>
            <a:r>
              <a:rPr lang="en-US" sz="1200" b="0" dirty="0">
                <a:solidFill>
                  <a:srgbClr val="D4D4D4"/>
                </a:solidFill>
                <a:effectLst/>
                <a:latin typeface="Menlo" panose="020B0609030804020204" pitchFamily="49" charset="0"/>
              </a:rPr>
              <a:t>, </a:t>
            </a:r>
            <a:r>
              <a:rPr lang="en-US" sz="1200" b="0" dirty="0">
                <a:solidFill>
                  <a:srgbClr val="B5CEA8"/>
                </a:solidFill>
                <a:effectLst/>
                <a:latin typeface="Menlo" panose="020B0609030804020204" pitchFamily="49" charset="0"/>
              </a:rPr>
              <a:t>1</a:t>
            </a:r>
            <a:r>
              <a:rPr lang="en-US" sz="1200" b="0" dirty="0">
                <a:solidFill>
                  <a:srgbClr val="D4D4D4"/>
                </a:solidFill>
                <a:effectLst/>
                <a:latin typeface="Menlo" panose="020B0609030804020204" pitchFamily="49" charset="0"/>
              </a:rPr>
              <a:t>]})</a:t>
            </a:r>
          </a:p>
          <a:p>
            <a:r>
              <a:rPr lang="en-US" sz="1200" b="0" dirty="0">
                <a:solidFill>
                  <a:srgbClr val="9CDCFE"/>
                </a:solidFill>
                <a:effectLst/>
                <a:latin typeface="Menlo" panose="020B0609030804020204" pitchFamily="49" charset="0"/>
              </a:rPr>
              <a:t>df2</a:t>
            </a:r>
            <a:r>
              <a:rPr lang="en-US" sz="1200" b="0" dirty="0">
                <a:solidFill>
                  <a:srgbClr val="D4D4D4"/>
                </a:solidFill>
                <a:effectLst/>
                <a:latin typeface="Menlo" panose="020B0609030804020204" pitchFamily="49" charset="0"/>
              </a:rPr>
              <a:t> = </a:t>
            </a:r>
            <a:r>
              <a:rPr lang="en-US" sz="1200" b="0" dirty="0" err="1">
                <a:solidFill>
                  <a:srgbClr val="4EC9B0"/>
                </a:solidFill>
                <a:effectLst/>
                <a:latin typeface="Menlo" panose="020B0609030804020204" pitchFamily="49" charset="0"/>
              </a:rPr>
              <a:t>pd</a:t>
            </a:r>
            <a:r>
              <a:rPr lang="en-US" sz="1200" b="0" dirty="0" err="1">
                <a:solidFill>
                  <a:srgbClr val="D4D4D4"/>
                </a:solidFill>
                <a:effectLst/>
                <a:latin typeface="Menlo" panose="020B0609030804020204" pitchFamily="49" charset="0"/>
              </a:rPr>
              <a:t>.</a:t>
            </a:r>
            <a:r>
              <a:rPr lang="en-US" sz="1200" b="0" dirty="0" err="1">
                <a:solidFill>
                  <a:srgbClr val="4EC9B0"/>
                </a:solidFill>
                <a:effectLst/>
                <a:latin typeface="Menlo" panose="020B0609030804020204" pitchFamily="49" charset="0"/>
              </a:rPr>
              <a:t>DataFrame</a:t>
            </a:r>
            <a:r>
              <a:rPr lang="en-US" sz="1200" b="0" dirty="0">
                <a:solidFill>
                  <a:srgbClr val="D4D4D4"/>
                </a:solidFill>
                <a:effectLst/>
                <a:latin typeface="Menlo" panose="020B0609030804020204" pitchFamily="49" charset="0"/>
              </a:rPr>
              <a:t>({</a:t>
            </a:r>
            <a:r>
              <a:rPr lang="en-US" sz="1200" b="0" dirty="0">
                <a:solidFill>
                  <a:srgbClr val="CE9178"/>
                </a:solidFill>
                <a:effectLst/>
                <a:latin typeface="Menlo" panose="020B0609030804020204" pitchFamily="49" charset="0"/>
              </a:rPr>
              <a:t>'a'</a:t>
            </a:r>
            <a:r>
              <a:rPr lang="en-US" sz="1200" b="0" dirty="0">
                <a:solidFill>
                  <a:srgbClr val="D4D4D4"/>
                </a:solidFill>
                <a:effectLst/>
                <a:latin typeface="Menlo" panose="020B0609030804020204" pitchFamily="49" charset="0"/>
              </a:rPr>
              <a:t>: [</a:t>
            </a:r>
            <a:r>
              <a:rPr lang="en-US" sz="1200" b="0" dirty="0">
                <a:solidFill>
                  <a:srgbClr val="B5CEA8"/>
                </a:solidFill>
                <a:effectLst/>
                <a:latin typeface="Menlo" panose="020B0609030804020204" pitchFamily="49" charset="0"/>
              </a:rPr>
              <a:t>1</a:t>
            </a:r>
            <a:r>
              <a:rPr lang="en-US" sz="1200" b="0" dirty="0">
                <a:solidFill>
                  <a:srgbClr val="D4D4D4"/>
                </a:solidFill>
                <a:effectLst/>
                <a:latin typeface="Menlo" panose="020B0609030804020204" pitchFamily="49" charset="0"/>
              </a:rPr>
              <a:t>, </a:t>
            </a:r>
            <a:r>
              <a:rPr lang="en-US" sz="1200" b="0" dirty="0">
                <a:solidFill>
                  <a:srgbClr val="B5CEA8"/>
                </a:solidFill>
                <a:effectLst/>
                <a:latin typeface="Menlo" panose="020B0609030804020204" pitchFamily="49" charset="0"/>
              </a:rPr>
              <a:t>0</a:t>
            </a:r>
            <a:r>
              <a:rPr lang="en-US" sz="1200" b="0" dirty="0">
                <a:solidFill>
                  <a:srgbClr val="D4D4D4"/>
                </a:solidFill>
                <a:effectLst/>
                <a:latin typeface="Menlo" panose="020B0609030804020204" pitchFamily="49" charset="0"/>
              </a:rPr>
              <a:t>, </a:t>
            </a:r>
            <a:r>
              <a:rPr lang="en-US" sz="1200" b="0" dirty="0">
                <a:solidFill>
                  <a:srgbClr val="B5CEA8"/>
                </a:solidFill>
                <a:effectLst/>
                <a:latin typeface="Menlo" panose="020B0609030804020204" pitchFamily="49" charset="0"/>
              </a:rPr>
              <a:t>1</a:t>
            </a:r>
            <a:r>
              <a:rPr lang="en-US" sz="1200" b="0" dirty="0">
                <a:solidFill>
                  <a:srgbClr val="D4D4D4"/>
                </a:solidFill>
                <a:effectLst/>
                <a:latin typeface="Menlo" panose="020B0609030804020204" pitchFamily="49" charset="0"/>
              </a:rPr>
              <a:t>]})</a:t>
            </a:r>
          </a:p>
          <a:p>
            <a:br>
              <a:rPr lang="en-US" sz="1200" b="0" dirty="0">
                <a:solidFill>
                  <a:srgbClr val="D4D4D4"/>
                </a:solidFill>
                <a:effectLst/>
                <a:latin typeface="Menlo" panose="020B0609030804020204" pitchFamily="49" charset="0"/>
              </a:rPr>
            </a:br>
            <a:r>
              <a:rPr lang="en-US" sz="1200" b="0" dirty="0">
                <a:solidFill>
                  <a:srgbClr val="DCDCAA"/>
                </a:solidFill>
                <a:effectLst/>
                <a:latin typeface="Menlo" panose="020B0609030804020204" pitchFamily="49" charset="0"/>
              </a:rPr>
              <a:t>print</a:t>
            </a:r>
            <a:r>
              <a:rPr lang="en-US" sz="1200" b="0" dirty="0">
                <a:solidFill>
                  <a:srgbClr val="D4D4D4"/>
                </a:solidFill>
                <a:effectLst/>
                <a:latin typeface="Menlo" panose="020B0609030804020204" pitchFamily="49" charset="0"/>
              </a:rPr>
              <a:t>(</a:t>
            </a:r>
            <a:r>
              <a:rPr lang="en-US" sz="1200" b="0" dirty="0">
                <a:solidFill>
                  <a:srgbClr val="9CDCFE"/>
                </a:solidFill>
                <a:effectLst/>
                <a:latin typeface="Menlo" panose="020B0609030804020204" pitchFamily="49" charset="0"/>
              </a:rPr>
              <a:t>df1</a:t>
            </a:r>
            <a:r>
              <a:rPr lang="en-US" sz="1200" b="0" dirty="0">
                <a:solidFill>
                  <a:srgbClr val="D4D4D4"/>
                </a:solidFill>
                <a:effectLst/>
                <a:latin typeface="Menlo" panose="020B0609030804020204" pitchFamily="49" charset="0"/>
              </a:rPr>
              <a:t>.</a:t>
            </a:r>
            <a:r>
              <a:rPr lang="en-US" sz="1200" b="0" dirty="0">
                <a:solidFill>
                  <a:srgbClr val="DCDCAA"/>
                </a:solidFill>
                <a:effectLst/>
                <a:latin typeface="Menlo" panose="020B0609030804020204" pitchFamily="49" charset="0"/>
              </a:rPr>
              <a:t>merge</a:t>
            </a:r>
            <a:r>
              <a:rPr lang="en-US" sz="1200" b="0" dirty="0">
                <a:solidFill>
                  <a:srgbClr val="D4D4D4"/>
                </a:solidFill>
                <a:effectLst/>
                <a:latin typeface="Menlo" panose="020B0609030804020204" pitchFamily="49" charset="0"/>
              </a:rPr>
              <a:t>(</a:t>
            </a:r>
            <a:r>
              <a:rPr lang="en-US" sz="1200" b="0" dirty="0">
                <a:solidFill>
                  <a:srgbClr val="9CDCFE"/>
                </a:solidFill>
                <a:effectLst/>
                <a:latin typeface="Menlo" panose="020B0609030804020204" pitchFamily="49" charset="0"/>
              </a:rPr>
              <a:t>df2</a:t>
            </a:r>
            <a:r>
              <a:rPr lang="en-US" sz="1200" b="0" dirty="0">
                <a:solidFill>
                  <a:srgbClr val="D4D4D4"/>
                </a:solidFill>
                <a:effectLst/>
                <a:latin typeface="Menlo" panose="020B0609030804020204" pitchFamily="49" charset="0"/>
              </a:rPr>
              <a:t>, </a:t>
            </a:r>
            <a:r>
              <a:rPr lang="en-US" sz="1200" b="0" dirty="0">
                <a:solidFill>
                  <a:srgbClr val="9CDCFE"/>
                </a:solidFill>
                <a:effectLst/>
                <a:latin typeface="Menlo" panose="020B0609030804020204" pitchFamily="49" charset="0"/>
              </a:rPr>
              <a:t>on</a:t>
            </a:r>
            <a:r>
              <a:rPr lang="en-US" sz="1200" b="0" dirty="0">
                <a:solidFill>
                  <a:srgbClr val="D4D4D4"/>
                </a:solidFill>
                <a:effectLst/>
                <a:latin typeface="Menlo" panose="020B0609030804020204" pitchFamily="49" charset="0"/>
              </a:rPr>
              <a:t>=</a:t>
            </a:r>
            <a:r>
              <a:rPr lang="en-US" sz="1200" b="0" dirty="0">
                <a:solidFill>
                  <a:srgbClr val="CE9178"/>
                </a:solidFill>
                <a:effectLst/>
                <a:latin typeface="Menlo" panose="020B0609030804020204" pitchFamily="49" charset="0"/>
              </a:rPr>
              <a:t>'a'</a:t>
            </a:r>
            <a:r>
              <a:rPr lang="en-US" sz="1200" b="0" dirty="0">
                <a:solidFill>
                  <a:srgbClr val="D4D4D4"/>
                </a:solidFill>
                <a:effectLst/>
                <a:latin typeface="Menlo" panose="020B0609030804020204" pitchFamily="49" charset="0"/>
              </a:rPr>
              <a:t>, </a:t>
            </a:r>
            <a:r>
              <a:rPr lang="en-US" sz="1200" b="0" dirty="0">
                <a:solidFill>
                  <a:srgbClr val="9CDCFE"/>
                </a:solidFill>
                <a:effectLst/>
                <a:latin typeface="Menlo" panose="020B0609030804020204" pitchFamily="49" charset="0"/>
              </a:rPr>
              <a:t>how</a:t>
            </a:r>
            <a:r>
              <a:rPr lang="en-US" sz="1200" b="0" dirty="0">
                <a:solidFill>
                  <a:srgbClr val="D4D4D4"/>
                </a:solidFill>
                <a:effectLst/>
                <a:latin typeface="Menlo" panose="020B0609030804020204" pitchFamily="49" charset="0"/>
              </a:rPr>
              <a:t>=</a:t>
            </a:r>
            <a:r>
              <a:rPr lang="en-US" sz="1200" b="0" dirty="0">
                <a:solidFill>
                  <a:srgbClr val="CE9178"/>
                </a:solidFill>
                <a:effectLst/>
                <a:latin typeface="Menlo" panose="020B0609030804020204" pitchFamily="49" charset="0"/>
              </a:rPr>
              <a:t>'left'</a:t>
            </a:r>
            <a:r>
              <a:rPr lang="en-US" sz="1200" b="0" dirty="0">
                <a:solidFill>
                  <a:srgbClr val="D4D4D4"/>
                </a:solidFill>
                <a:effectLst/>
                <a:latin typeface="Menlo" panose="020B0609030804020204" pitchFamily="49" charset="0"/>
              </a:rPr>
              <a:t>, </a:t>
            </a:r>
            <a:r>
              <a:rPr lang="en-US" sz="1200" b="0" dirty="0">
                <a:solidFill>
                  <a:srgbClr val="9CDCFE"/>
                </a:solidFill>
                <a:effectLst/>
                <a:latin typeface="Menlo" panose="020B0609030804020204" pitchFamily="49" charset="0"/>
              </a:rPr>
              <a:t>sort</a:t>
            </a:r>
            <a:r>
              <a:rPr lang="en-US" sz="1200" b="0" dirty="0">
                <a:solidFill>
                  <a:srgbClr val="D4D4D4"/>
                </a:solidFill>
                <a:effectLst/>
                <a:latin typeface="Menlo" panose="020B0609030804020204" pitchFamily="49" charset="0"/>
              </a:rPr>
              <a:t>=</a:t>
            </a:r>
            <a:r>
              <a:rPr lang="en-US" sz="1200" b="0" dirty="0">
                <a:solidFill>
                  <a:srgbClr val="569CD6"/>
                </a:solidFill>
                <a:effectLst/>
                <a:latin typeface="Menlo" panose="020B0609030804020204" pitchFamily="49" charset="0"/>
              </a:rPr>
              <a:t>False</a:t>
            </a:r>
            <a:r>
              <a:rPr lang="en-US" sz="1200" b="0" dirty="0">
                <a:solidFill>
                  <a:srgbClr val="D4D4D4"/>
                </a:solidFill>
                <a:effectLst/>
                <a:latin typeface="Menlo" panose="020B0609030804020204" pitchFamily="49" charset="0"/>
              </a:rPr>
              <a:t>))</a:t>
            </a:r>
          </a:p>
          <a:p>
            <a:r>
              <a:rPr lang="en-US" sz="1200" b="0" dirty="0">
                <a:solidFill>
                  <a:srgbClr val="D4D4D4"/>
                </a:solidFill>
                <a:effectLst/>
                <a:latin typeface="Menlo" panose="020B0609030804020204" pitchFamily="49" charset="0"/>
              </a:rPr>
              <a:t>a</a:t>
            </a:r>
          </a:p>
          <a:p>
            <a:r>
              <a:rPr lang="en-US" sz="1200" b="0" dirty="0">
                <a:solidFill>
                  <a:srgbClr val="B5CEA8"/>
                </a:solidFill>
                <a:effectLst/>
                <a:latin typeface="Menlo" panose="020B0609030804020204" pitchFamily="49" charset="0"/>
              </a:rPr>
              <a:t>0</a:t>
            </a:r>
            <a:r>
              <a:rPr lang="en-US" sz="1200" b="0" dirty="0">
                <a:solidFill>
                  <a:srgbClr val="D4D4D4"/>
                </a:solidFill>
                <a:effectLst/>
                <a:latin typeface="Menlo" panose="020B0609030804020204" pitchFamily="49" charset="0"/>
              </a:rPr>
              <a:t> </a:t>
            </a:r>
            <a:r>
              <a:rPr lang="en-US" sz="1200" b="0" dirty="0">
                <a:solidFill>
                  <a:srgbClr val="B5CEA8"/>
                </a:solidFill>
                <a:effectLst/>
                <a:latin typeface="Menlo" panose="020B0609030804020204" pitchFamily="49" charset="0"/>
              </a:rPr>
              <a:t>1</a:t>
            </a:r>
            <a:endParaRPr lang="en-US" sz="1200" b="0" dirty="0">
              <a:solidFill>
                <a:srgbClr val="D4D4D4"/>
              </a:solidFill>
              <a:effectLst/>
              <a:latin typeface="Menlo" panose="020B0609030804020204" pitchFamily="49" charset="0"/>
            </a:endParaRPr>
          </a:p>
          <a:p>
            <a:r>
              <a:rPr lang="en-US" sz="1200" b="0" dirty="0">
                <a:solidFill>
                  <a:srgbClr val="B5CEA8"/>
                </a:solidFill>
                <a:effectLst/>
                <a:latin typeface="Menlo" panose="020B0609030804020204" pitchFamily="49" charset="0"/>
              </a:rPr>
              <a:t>1</a:t>
            </a:r>
            <a:r>
              <a:rPr lang="en-US" sz="1200" b="0" dirty="0">
                <a:solidFill>
                  <a:srgbClr val="D4D4D4"/>
                </a:solidFill>
                <a:effectLst/>
                <a:latin typeface="Menlo" panose="020B0609030804020204" pitchFamily="49" charset="0"/>
              </a:rPr>
              <a:t> </a:t>
            </a:r>
            <a:r>
              <a:rPr lang="en-US" sz="1200" b="0" dirty="0">
                <a:solidFill>
                  <a:srgbClr val="B5CEA8"/>
                </a:solidFill>
                <a:effectLst/>
                <a:latin typeface="Menlo" panose="020B0609030804020204" pitchFamily="49" charset="0"/>
              </a:rPr>
              <a:t>1</a:t>
            </a:r>
            <a:endParaRPr lang="en-US" sz="1200" b="0" dirty="0">
              <a:solidFill>
                <a:srgbClr val="D4D4D4"/>
              </a:solidFill>
              <a:effectLst/>
              <a:latin typeface="Menlo" panose="020B0609030804020204" pitchFamily="49" charset="0"/>
            </a:endParaRPr>
          </a:p>
          <a:p>
            <a:r>
              <a:rPr lang="en-US" sz="1200" b="0" dirty="0">
                <a:solidFill>
                  <a:srgbClr val="B5CEA8"/>
                </a:solidFill>
                <a:effectLst/>
                <a:latin typeface="Menlo" panose="020B0609030804020204" pitchFamily="49" charset="0"/>
              </a:rPr>
              <a:t>2</a:t>
            </a:r>
            <a:r>
              <a:rPr lang="en-US" sz="1200" b="0" dirty="0">
                <a:solidFill>
                  <a:srgbClr val="D4D4D4"/>
                </a:solidFill>
                <a:effectLst/>
                <a:latin typeface="Menlo" panose="020B0609030804020204" pitchFamily="49" charset="0"/>
              </a:rPr>
              <a:t> </a:t>
            </a:r>
            <a:r>
              <a:rPr lang="en-US" sz="1200" b="0" dirty="0">
                <a:solidFill>
                  <a:srgbClr val="B5CEA8"/>
                </a:solidFill>
                <a:effectLst/>
                <a:latin typeface="Menlo" panose="020B0609030804020204" pitchFamily="49" charset="0"/>
              </a:rPr>
              <a:t>0</a:t>
            </a:r>
            <a:endParaRPr lang="en-US" sz="1200" b="0" dirty="0">
              <a:solidFill>
                <a:srgbClr val="D4D4D4"/>
              </a:solidFill>
              <a:effectLst/>
              <a:latin typeface="Menlo" panose="020B0609030804020204" pitchFamily="49" charset="0"/>
            </a:endParaRPr>
          </a:p>
          <a:p>
            <a:r>
              <a:rPr lang="en-US" sz="1200" b="0" dirty="0">
                <a:solidFill>
                  <a:srgbClr val="B5CEA8"/>
                </a:solidFill>
                <a:effectLst/>
                <a:latin typeface="Menlo" panose="020B0609030804020204" pitchFamily="49" charset="0"/>
              </a:rPr>
              <a:t>3</a:t>
            </a:r>
            <a:r>
              <a:rPr lang="en-US" sz="1200" b="0" dirty="0">
                <a:solidFill>
                  <a:srgbClr val="D4D4D4"/>
                </a:solidFill>
                <a:effectLst/>
                <a:latin typeface="Menlo" panose="020B0609030804020204" pitchFamily="49" charset="0"/>
              </a:rPr>
              <a:t> </a:t>
            </a:r>
            <a:r>
              <a:rPr lang="en-US" sz="1200" b="0" dirty="0">
                <a:solidFill>
                  <a:srgbClr val="B5CEA8"/>
                </a:solidFill>
                <a:effectLst/>
                <a:latin typeface="Menlo" panose="020B0609030804020204" pitchFamily="49" charset="0"/>
              </a:rPr>
              <a:t>1</a:t>
            </a:r>
            <a:endParaRPr lang="en-US" sz="1200" b="0" dirty="0">
              <a:solidFill>
                <a:srgbClr val="D4D4D4"/>
              </a:solidFill>
              <a:effectLst/>
              <a:latin typeface="Menlo" panose="020B0609030804020204" pitchFamily="49" charset="0"/>
            </a:endParaRPr>
          </a:p>
          <a:p>
            <a:r>
              <a:rPr lang="en-US" sz="1200" b="0" dirty="0">
                <a:solidFill>
                  <a:srgbClr val="B5CEA8"/>
                </a:solidFill>
                <a:effectLst/>
                <a:latin typeface="Menlo" panose="020B0609030804020204" pitchFamily="49" charset="0"/>
              </a:rPr>
              <a:t>4</a:t>
            </a:r>
            <a:r>
              <a:rPr lang="en-US" sz="1200" b="0" dirty="0">
                <a:solidFill>
                  <a:srgbClr val="D4D4D4"/>
                </a:solidFill>
                <a:effectLst/>
                <a:latin typeface="Menlo" panose="020B0609030804020204" pitchFamily="49" charset="0"/>
              </a:rPr>
              <a:t> </a:t>
            </a:r>
            <a:r>
              <a:rPr lang="en-US" sz="1200" b="0" dirty="0">
                <a:solidFill>
                  <a:srgbClr val="B5CEA8"/>
                </a:solidFill>
                <a:effectLst/>
                <a:latin typeface="Menlo" panose="020B0609030804020204" pitchFamily="49" charset="0"/>
              </a:rPr>
              <a:t>1</a:t>
            </a:r>
            <a:br>
              <a:rPr lang="en-US" sz="1200" b="0" dirty="0">
                <a:solidFill>
                  <a:srgbClr val="D4D4D4"/>
                </a:solidFill>
                <a:effectLst/>
                <a:latin typeface="Menlo" panose="020B0609030804020204" pitchFamily="49" charset="0"/>
              </a:rPr>
            </a:br>
            <a:br>
              <a:rPr lang="en-US" sz="1200" b="0" dirty="0">
                <a:solidFill>
                  <a:srgbClr val="D4D4D4"/>
                </a:solidFill>
                <a:effectLst/>
                <a:latin typeface="Menlo" panose="020B0609030804020204" pitchFamily="49" charset="0"/>
              </a:rPr>
            </a:br>
            <a:r>
              <a:rPr lang="en-US" sz="1200" b="0" dirty="0">
                <a:solidFill>
                  <a:srgbClr val="DCDCAA"/>
                </a:solidFill>
                <a:effectLst/>
                <a:latin typeface="Menlo" panose="020B0609030804020204" pitchFamily="49" charset="0"/>
              </a:rPr>
              <a:t>print</a:t>
            </a:r>
            <a:r>
              <a:rPr lang="en-US" sz="1200" b="0" dirty="0">
                <a:solidFill>
                  <a:srgbClr val="D4D4D4"/>
                </a:solidFill>
                <a:effectLst/>
                <a:latin typeface="Menlo" panose="020B0609030804020204" pitchFamily="49" charset="0"/>
              </a:rPr>
              <a:t>(</a:t>
            </a:r>
            <a:r>
              <a:rPr lang="en-US" sz="1200" b="0" dirty="0">
                <a:solidFill>
                  <a:srgbClr val="CE9178"/>
                </a:solidFill>
                <a:effectLst/>
                <a:latin typeface="Menlo" panose="020B0609030804020204" pitchFamily="49" charset="0"/>
              </a:rPr>
              <a:t>""</a:t>
            </a:r>
            <a:r>
              <a:rPr lang="en-US" sz="1200" b="0" dirty="0">
                <a:solidFill>
                  <a:srgbClr val="D4D4D4"/>
                </a:solidFill>
                <a:effectLst/>
                <a:latin typeface="Menlo" panose="020B0609030804020204" pitchFamily="49" charset="0"/>
              </a:rPr>
              <a:t>)</a:t>
            </a:r>
          </a:p>
          <a:p>
            <a:r>
              <a:rPr lang="en-US" sz="1200" b="0" dirty="0">
                <a:solidFill>
                  <a:srgbClr val="DCDCAA"/>
                </a:solidFill>
                <a:effectLst/>
                <a:latin typeface="Menlo" panose="020B0609030804020204" pitchFamily="49" charset="0"/>
              </a:rPr>
              <a:t>print</a:t>
            </a:r>
            <a:r>
              <a:rPr lang="en-US" sz="1200" b="0" dirty="0">
                <a:solidFill>
                  <a:srgbClr val="D4D4D4"/>
                </a:solidFill>
                <a:effectLst/>
                <a:latin typeface="Menlo" panose="020B0609030804020204" pitchFamily="49" charset="0"/>
              </a:rPr>
              <a:t>(</a:t>
            </a:r>
            <a:r>
              <a:rPr lang="en-US" sz="1200" b="0" dirty="0">
                <a:solidFill>
                  <a:srgbClr val="9CDCFE"/>
                </a:solidFill>
                <a:effectLst/>
                <a:latin typeface="Menlo" panose="020B0609030804020204" pitchFamily="49" charset="0"/>
              </a:rPr>
              <a:t>df1</a:t>
            </a:r>
            <a:r>
              <a:rPr lang="en-US" sz="1200" b="0" dirty="0">
                <a:solidFill>
                  <a:srgbClr val="D4D4D4"/>
                </a:solidFill>
                <a:effectLst/>
                <a:latin typeface="Menlo" panose="020B0609030804020204" pitchFamily="49" charset="0"/>
              </a:rPr>
              <a:t>.</a:t>
            </a:r>
            <a:r>
              <a:rPr lang="en-US" sz="1200" b="0" dirty="0">
                <a:solidFill>
                  <a:srgbClr val="DCDCAA"/>
                </a:solidFill>
                <a:effectLst/>
                <a:latin typeface="Menlo" panose="020B0609030804020204" pitchFamily="49" charset="0"/>
              </a:rPr>
              <a:t>merge</a:t>
            </a:r>
            <a:r>
              <a:rPr lang="en-US" sz="1200" b="0" dirty="0">
                <a:solidFill>
                  <a:srgbClr val="D4D4D4"/>
                </a:solidFill>
                <a:effectLst/>
                <a:latin typeface="Menlo" panose="020B0609030804020204" pitchFamily="49" charset="0"/>
              </a:rPr>
              <a:t>(</a:t>
            </a:r>
            <a:r>
              <a:rPr lang="en-US" sz="1200" b="0" dirty="0">
                <a:solidFill>
                  <a:srgbClr val="9CDCFE"/>
                </a:solidFill>
                <a:effectLst/>
                <a:latin typeface="Menlo" panose="020B0609030804020204" pitchFamily="49" charset="0"/>
              </a:rPr>
              <a:t>df2</a:t>
            </a:r>
            <a:r>
              <a:rPr lang="en-US" sz="1200" b="0" dirty="0">
                <a:solidFill>
                  <a:srgbClr val="D4D4D4"/>
                </a:solidFill>
                <a:effectLst/>
                <a:latin typeface="Menlo" panose="020B0609030804020204" pitchFamily="49" charset="0"/>
              </a:rPr>
              <a:t>, </a:t>
            </a:r>
            <a:r>
              <a:rPr lang="en-US" sz="1200" b="0" dirty="0">
                <a:solidFill>
                  <a:srgbClr val="9CDCFE"/>
                </a:solidFill>
                <a:effectLst/>
                <a:latin typeface="Menlo" panose="020B0609030804020204" pitchFamily="49" charset="0"/>
              </a:rPr>
              <a:t>on</a:t>
            </a:r>
            <a:r>
              <a:rPr lang="en-US" sz="1200" b="0" dirty="0">
                <a:solidFill>
                  <a:srgbClr val="D4D4D4"/>
                </a:solidFill>
                <a:effectLst/>
                <a:latin typeface="Menlo" panose="020B0609030804020204" pitchFamily="49" charset="0"/>
              </a:rPr>
              <a:t>=</a:t>
            </a:r>
            <a:r>
              <a:rPr lang="en-US" sz="1200" b="0" dirty="0">
                <a:solidFill>
                  <a:srgbClr val="CE9178"/>
                </a:solidFill>
                <a:effectLst/>
                <a:latin typeface="Menlo" panose="020B0609030804020204" pitchFamily="49" charset="0"/>
              </a:rPr>
              <a:t>'a'</a:t>
            </a:r>
            <a:r>
              <a:rPr lang="en-US" sz="1200" b="0" dirty="0">
                <a:solidFill>
                  <a:srgbClr val="D4D4D4"/>
                </a:solidFill>
                <a:effectLst/>
                <a:latin typeface="Menlo" panose="020B0609030804020204" pitchFamily="49" charset="0"/>
              </a:rPr>
              <a:t>, </a:t>
            </a:r>
            <a:r>
              <a:rPr lang="en-US" sz="1200" b="0" dirty="0">
                <a:solidFill>
                  <a:srgbClr val="9CDCFE"/>
                </a:solidFill>
                <a:effectLst/>
                <a:latin typeface="Menlo" panose="020B0609030804020204" pitchFamily="49" charset="0"/>
              </a:rPr>
              <a:t>how</a:t>
            </a:r>
            <a:r>
              <a:rPr lang="en-US" sz="1200" b="0" dirty="0">
                <a:solidFill>
                  <a:srgbClr val="D4D4D4"/>
                </a:solidFill>
                <a:effectLst/>
                <a:latin typeface="Menlo" panose="020B0609030804020204" pitchFamily="49" charset="0"/>
              </a:rPr>
              <a:t>=</a:t>
            </a:r>
            <a:r>
              <a:rPr lang="en-US" sz="1200" b="0" dirty="0">
                <a:solidFill>
                  <a:srgbClr val="CE9178"/>
                </a:solidFill>
                <a:effectLst/>
                <a:latin typeface="Menlo" panose="020B0609030804020204" pitchFamily="49" charset="0"/>
              </a:rPr>
              <a:t>'right'</a:t>
            </a:r>
            <a:r>
              <a:rPr lang="en-US" sz="1200" b="0" dirty="0">
                <a:solidFill>
                  <a:srgbClr val="D4D4D4"/>
                </a:solidFill>
                <a:effectLst/>
                <a:latin typeface="Menlo" panose="020B0609030804020204" pitchFamily="49" charset="0"/>
              </a:rPr>
              <a:t>, </a:t>
            </a:r>
            <a:r>
              <a:rPr lang="en-US" sz="1200" b="0" dirty="0">
                <a:solidFill>
                  <a:srgbClr val="9CDCFE"/>
                </a:solidFill>
                <a:effectLst/>
                <a:latin typeface="Menlo" panose="020B0609030804020204" pitchFamily="49" charset="0"/>
              </a:rPr>
              <a:t>sort</a:t>
            </a:r>
            <a:r>
              <a:rPr lang="en-US" sz="1200" b="0" dirty="0">
                <a:solidFill>
                  <a:srgbClr val="D4D4D4"/>
                </a:solidFill>
                <a:effectLst/>
                <a:latin typeface="Menlo" panose="020B0609030804020204" pitchFamily="49" charset="0"/>
              </a:rPr>
              <a:t>=</a:t>
            </a:r>
            <a:r>
              <a:rPr lang="en-US" sz="1200" b="0" dirty="0">
                <a:solidFill>
                  <a:srgbClr val="569CD6"/>
                </a:solidFill>
                <a:effectLst/>
                <a:latin typeface="Menlo" panose="020B0609030804020204" pitchFamily="49" charset="0"/>
              </a:rPr>
              <a:t>False</a:t>
            </a:r>
            <a:r>
              <a:rPr lang="en-US" sz="1200" b="0" dirty="0">
                <a:solidFill>
                  <a:srgbClr val="D4D4D4"/>
                </a:solidFill>
                <a:effectLst/>
                <a:latin typeface="Menlo" panose="020B0609030804020204" pitchFamily="49" charset="0"/>
              </a:rPr>
              <a:t>))</a:t>
            </a:r>
          </a:p>
          <a:p>
            <a:r>
              <a:rPr lang="en-US" sz="1200" b="0" dirty="0">
                <a:solidFill>
                  <a:srgbClr val="D4D4D4"/>
                </a:solidFill>
                <a:effectLst/>
                <a:latin typeface="Menlo" panose="020B0609030804020204" pitchFamily="49" charset="0"/>
              </a:rPr>
              <a:t>a</a:t>
            </a:r>
          </a:p>
          <a:p>
            <a:r>
              <a:rPr lang="en-US" sz="1200" b="0" dirty="0">
                <a:solidFill>
                  <a:srgbClr val="B5CEA8"/>
                </a:solidFill>
                <a:effectLst/>
                <a:latin typeface="Menlo" panose="020B0609030804020204" pitchFamily="49" charset="0"/>
              </a:rPr>
              <a:t>0</a:t>
            </a:r>
            <a:r>
              <a:rPr lang="en-US" sz="1200" b="0" dirty="0">
                <a:solidFill>
                  <a:srgbClr val="D4D4D4"/>
                </a:solidFill>
                <a:effectLst/>
                <a:latin typeface="Menlo" panose="020B0609030804020204" pitchFamily="49" charset="0"/>
              </a:rPr>
              <a:t> </a:t>
            </a:r>
            <a:r>
              <a:rPr lang="en-US" sz="1200" b="0" dirty="0">
                <a:solidFill>
                  <a:srgbClr val="B5CEA8"/>
                </a:solidFill>
                <a:effectLst/>
                <a:latin typeface="Menlo" panose="020B0609030804020204" pitchFamily="49" charset="0"/>
              </a:rPr>
              <a:t>1</a:t>
            </a:r>
            <a:endParaRPr lang="en-US" sz="1200" b="0" dirty="0">
              <a:solidFill>
                <a:srgbClr val="D4D4D4"/>
              </a:solidFill>
              <a:effectLst/>
              <a:latin typeface="Menlo" panose="020B0609030804020204" pitchFamily="49" charset="0"/>
            </a:endParaRPr>
          </a:p>
          <a:p>
            <a:r>
              <a:rPr lang="en-US" sz="1200" b="0" dirty="0">
                <a:solidFill>
                  <a:srgbClr val="B5CEA8"/>
                </a:solidFill>
                <a:effectLst/>
                <a:latin typeface="Menlo" panose="020B0609030804020204" pitchFamily="49" charset="0"/>
              </a:rPr>
              <a:t>1</a:t>
            </a:r>
            <a:r>
              <a:rPr lang="en-US" sz="1200" b="0" dirty="0">
                <a:solidFill>
                  <a:srgbClr val="D4D4D4"/>
                </a:solidFill>
                <a:effectLst/>
                <a:latin typeface="Menlo" panose="020B0609030804020204" pitchFamily="49" charset="0"/>
              </a:rPr>
              <a:t> </a:t>
            </a:r>
            <a:r>
              <a:rPr lang="en-US" sz="1200" b="0" dirty="0">
                <a:solidFill>
                  <a:srgbClr val="B5CEA8"/>
                </a:solidFill>
                <a:effectLst/>
                <a:latin typeface="Menlo" panose="020B0609030804020204" pitchFamily="49" charset="0"/>
              </a:rPr>
              <a:t>1</a:t>
            </a:r>
            <a:endParaRPr lang="en-US" sz="1200" b="0" dirty="0">
              <a:solidFill>
                <a:srgbClr val="D4D4D4"/>
              </a:solidFill>
              <a:effectLst/>
              <a:latin typeface="Menlo" panose="020B0609030804020204" pitchFamily="49" charset="0"/>
            </a:endParaRPr>
          </a:p>
          <a:p>
            <a:r>
              <a:rPr lang="en-US" sz="1200" b="0" dirty="0">
                <a:solidFill>
                  <a:srgbClr val="B5CEA8"/>
                </a:solidFill>
                <a:effectLst/>
                <a:latin typeface="Menlo" panose="020B0609030804020204" pitchFamily="49" charset="0"/>
              </a:rPr>
              <a:t>2</a:t>
            </a:r>
            <a:r>
              <a:rPr lang="en-US" sz="1200" b="0" dirty="0">
                <a:solidFill>
                  <a:srgbClr val="D4D4D4"/>
                </a:solidFill>
                <a:effectLst/>
                <a:latin typeface="Menlo" panose="020B0609030804020204" pitchFamily="49" charset="0"/>
              </a:rPr>
              <a:t> </a:t>
            </a:r>
            <a:r>
              <a:rPr lang="en-US" sz="1200" b="0" dirty="0">
                <a:solidFill>
                  <a:srgbClr val="B5CEA8"/>
                </a:solidFill>
                <a:effectLst/>
                <a:latin typeface="Menlo" panose="020B0609030804020204" pitchFamily="49" charset="0"/>
              </a:rPr>
              <a:t>1</a:t>
            </a:r>
            <a:endParaRPr lang="en-US" sz="1200" b="0" dirty="0">
              <a:solidFill>
                <a:srgbClr val="D4D4D4"/>
              </a:solidFill>
              <a:effectLst/>
              <a:latin typeface="Menlo" panose="020B0609030804020204" pitchFamily="49" charset="0"/>
            </a:endParaRPr>
          </a:p>
          <a:p>
            <a:r>
              <a:rPr lang="en-US" sz="1200" b="0" dirty="0">
                <a:solidFill>
                  <a:srgbClr val="B5CEA8"/>
                </a:solidFill>
                <a:effectLst/>
                <a:latin typeface="Menlo" panose="020B0609030804020204" pitchFamily="49" charset="0"/>
              </a:rPr>
              <a:t>3</a:t>
            </a:r>
            <a:r>
              <a:rPr lang="en-US" sz="1200" b="0" dirty="0">
                <a:solidFill>
                  <a:srgbClr val="D4D4D4"/>
                </a:solidFill>
                <a:effectLst/>
                <a:latin typeface="Menlo" panose="020B0609030804020204" pitchFamily="49" charset="0"/>
              </a:rPr>
              <a:t> </a:t>
            </a:r>
            <a:r>
              <a:rPr lang="en-US" sz="1200" b="0" dirty="0">
                <a:solidFill>
                  <a:srgbClr val="B5CEA8"/>
                </a:solidFill>
                <a:effectLst/>
                <a:latin typeface="Menlo" panose="020B0609030804020204" pitchFamily="49" charset="0"/>
              </a:rPr>
              <a:t>1</a:t>
            </a:r>
            <a:endParaRPr lang="en-US" sz="1200" b="0" dirty="0">
              <a:solidFill>
                <a:srgbClr val="D4D4D4"/>
              </a:solidFill>
              <a:effectLst/>
              <a:latin typeface="Menlo" panose="020B0609030804020204" pitchFamily="49" charset="0"/>
            </a:endParaRPr>
          </a:p>
          <a:p>
            <a:r>
              <a:rPr lang="en-US" sz="1200" b="0" dirty="0">
                <a:solidFill>
                  <a:srgbClr val="B5CEA8"/>
                </a:solidFill>
                <a:effectLst/>
                <a:latin typeface="Menlo" panose="020B0609030804020204" pitchFamily="49" charset="0"/>
              </a:rPr>
              <a:t>4</a:t>
            </a:r>
            <a:r>
              <a:rPr lang="en-US" sz="1200" b="0" dirty="0">
                <a:solidFill>
                  <a:srgbClr val="D4D4D4"/>
                </a:solidFill>
                <a:effectLst/>
                <a:latin typeface="Menlo" panose="020B0609030804020204" pitchFamily="49" charset="0"/>
              </a:rPr>
              <a:t> </a:t>
            </a:r>
            <a:r>
              <a:rPr lang="en-US" sz="1200" b="0" dirty="0">
                <a:solidFill>
                  <a:srgbClr val="B5CEA8"/>
                </a:solidFill>
                <a:effectLst/>
                <a:latin typeface="Menlo" panose="020B0609030804020204" pitchFamily="49" charset="0"/>
              </a:rPr>
              <a:t>0</a:t>
            </a:r>
            <a:endParaRPr lang="en-US" sz="1200" b="0" dirty="0">
              <a:solidFill>
                <a:srgbClr val="D4D4D4"/>
              </a:solidFill>
              <a:effectLst/>
              <a:latin typeface="Menlo" panose="020B0609030804020204" pitchFamily="49" charset="0"/>
            </a:endParaRPr>
          </a:p>
        </p:txBody>
      </p:sp>
      <p:pic>
        <p:nvPicPr>
          <p:cNvPr id="3" name="Screen Recording 2023-04-18 at 8.17.20 AM">
            <a:hlinkClick r:id="" action="ppaction://media"/>
            <a:extLst>
              <a:ext uri="{FF2B5EF4-FFF2-40B4-BE49-F238E27FC236}">
                <a16:creationId xmlns:a16="http://schemas.microsoft.com/office/drawing/2014/main" id="{63321724-712A-E933-0D70-93F943B161E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83476" y="1978679"/>
            <a:ext cx="4852086" cy="4177165"/>
          </a:xfrm>
          <a:prstGeom prst="rect">
            <a:avLst/>
          </a:prstGeom>
        </p:spPr>
      </p:pic>
    </p:spTree>
    <p:extLst>
      <p:ext uri="{BB962C8B-B14F-4D97-AF65-F5344CB8AC3E}">
        <p14:creationId xmlns:p14="http://schemas.microsoft.com/office/powerpoint/2010/main" val="49332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7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5F59F-AD32-468B-AD2E-11F522D70BD0}"/>
              </a:ext>
            </a:extLst>
          </p:cNvPr>
          <p:cNvSpPr>
            <a:spLocks noGrp="1"/>
          </p:cNvSpPr>
          <p:nvPr>
            <p:ph type="title"/>
          </p:nvPr>
        </p:nvSpPr>
        <p:spPr/>
        <p:txBody>
          <a:bodyPr/>
          <a:lstStyle/>
          <a:p>
            <a:r>
              <a:rPr lang="en-KR" dirty="0"/>
              <a:t>Fuzzing Architecture Description</a:t>
            </a:r>
          </a:p>
        </p:txBody>
      </p:sp>
      <p:sp>
        <p:nvSpPr>
          <p:cNvPr id="3" name="Content Placeholder 2">
            <a:extLst>
              <a:ext uri="{FF2B5EF4-FFF2-40B4-BE49-F238E27FC236}">
                <a16:creationId xmlns:a16="http://schemas.microsoft.com/office/drawing/2014/main" id="{A5AD937D-02A8-11EB-B7A5-5B556E1EAA89}"/>
              </a:ext>
            </a:extLst>
          </p:cNvPr>
          <p:cNvSpPr>
            <a:spLocks noGrp="1"/>
          </p:cNvSpPr>
          <p:nvPr>
            <p:ph idx="1"/>
          </p:nvPr>
        </p:nvSpPr>
        <p:spPr/>
        <p:txBody>
          <a:bodyPr>
            <a:normAutofit/>
          </a:bodyPr>
          <a:lstStyle/>
          <a:p>
            <a:r>
              <a:rPr lang="en-KR" dirty="0"/>
              <a:t>Automate the creation of random Data Frame Objects and </a:t>
            </a:r>
            <a:r>
              <a:rPr lang="en-US" b="0" i="0" dirty="0">
                <a:solidFill>
                  <a:srgbClr val="374151"/>
                </a:solidFill>
                <a:effectLst/>
                <a:latin typeface="Söhne"/>
              </a:rPr>
              <a:t>applying structured sorting or merging operations</a:t>
            </a:r>
            <a:endParaRPr lang="en-KR" dirty="0"/>
          </a:p>
          <a:p>
            <a:pPr lvl="1"/>
            <a:r>
              <a:rPr lang="en-KR" dirty="0"/>
              <a:t>Randomize number of elements</a:t>
            </a:r>
          </a:p>
          <a:p>
            <a:pPr lvl="1"/>
            <a:r>
              <a:rPr lang="en-KR" dirty="0"/>
              <a:t>Randomize number of columns to include multiple columns</a:t>
            </a:r>
          </a:p>
          <a:p>
            <a:pPr lvl="1"/>
            <a:r>
              <a:rPr lang="en-KR" dirty="0"/>
              <a:t>Randomize the values filling the slots on the Data Frame Object</a:t>
            </a:r>
          </a:p>
          <a:p>
            <a:pPr lvl="1"/>
            <a:r>
              <a:rPr lang="en-KR" dirty="0"/>
              <a:t>Randomize the datatype representing the labels</a:t>
            </a:r>
          </a:p>
          <a:p>
            <a:r>
              <a:rPr lang="en-KR" dirty="0"/>
              <a:t>Vary the size and the complexity of the inputs in order to test the limits.</a:t>
            </a:r>
          </a:p>
          <a:p>
            <a:pPr lvl="1"/>
            <a:r>
              <a:rPr lang="en-KR" dirty="0"/>
              <a:t>Presence of missing values and anomalies</a:t>
            </a:r>
          </a:p>
          <a:p>
            <a:pPr lvl="1"/>
            <a:r>
              <a:rPr lang="en-KR" dirty="0"/>
              <a:t>Varying number of rows and columns </a:t>
            </a:r>
          </a:p>
          <a:p>
            <a:pPr lvl="1"/>
            <a:r>
              <a:rPr lang="en-KR" dirty="0"/>
              <a:t>V</a:t>
            </a:r>
            <a:r>
              <a:rPr lang="en-US" dirty="0"/>
              <a:t>a</a:t>
            </a:r>
            <a:r>
              <a:rPr lang="en-KR" dirty="0"/>
              <a:t>rying Data Types</a:t>
            </a:r>
          </a:p>
          <a:p>
            <a:endParaRPr lang="en-KR" dirty="0"/>
          </a:p>
        </p:txBody>
      </p:sp>
    </p:spTree>
    <p:extLst>
      <p:ext uri="{BB962C8B-B14F-4D97-AF65-F5344CB8AC3E}">
        <p14:creationId xmlns:p14="http://schemas.microsoft.com/office/powerpoint/2010/main" val="18286047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5F59F-AD32-468B-AD2E-11F522D70BD0}"/>
              </a:ext>
            </a:extLst>
          </p:cNvPr>
          <p:cNvSpPr>
            <a:spLocks noGrp="1"/>
          </p:cNvSpPr>
          <p:nvPr>
            <p:ph type="title"/>
          </p:nvPr>
        </p:nvSpPr>
        <p:spPr/>
        <p:txBody>
          <a:bodyPr/>
          <a:lstStyle/>
          <a:p>
            <a:r>
              <a:rPr lang="en-KR" dirty="0"/>
              <a:t>Fuzzing Architecture Description</a:t>
            </a:r>
          </a:p>
        </p:txBody>
      </p:sp>
      <p:sp>
        <p:nvSpPr>
          <p:cNvPr id="3" name="Content Placeholder 2">
            <a:extLst>
              <a:ext uri="{FF2B5EF4-FFF2-40B4-BE49-F238E27FC236}">
                <a16:creationId xmlns:a16="http://schemas.microsoft.com/office/drawing/2014/main" id="{A5AD937D-02A8-11EB-B7A5-5B556E1EAA89}"/>
              </a:ext>
            </a:extLst>
          </p:cNvPr>
          <p:cNvSpPr>
            <a:spLocks noGrp="1"/>
          </p:cNvSpPr>
          <p:nvPr>
            <p:ph idx="1"/>
          </p:nvPr>
        </p:nvSpPr>
        <p:spPr/>
        <p:txBody>
          <a:bodyPr>
            <a:normAutofit/>
          </a:bodyPr>
          <a:lstStyle/>
          <a:p>
            <a:r>
              <a:rPr lang="en-US" dirty="0"/>
              <a:t>Use of mutation-based Fuzzing</a:t>
            </a:r>
          </a:p>
          <a:p>
            <a:pPr lvl="1"/>
            <a:r>
              <a:rPr lang="en-US" dirty="0"/>
              <a:t>Small changes to the input Data Frame (Swapping columns,  Individual value changes)</a:t>
            </a:r>
          </a:p>
          <a:p>
            <a:r>
              <a:rPr lang="en-US" dirty="0"/>
              <a:t>Multiple Pandas versions test</a:t>
            </a:r>
          </a:p>
          <a:p>
            <a:pPr lvl="1"/>
            <a:r>
              <a:rPr lang="en-KR" dirty="0"/>
              <a:t>Spot new issues</a:t>
            </a:r>
          </a:p>
          <a:p>
            <a:pPr lvl="1"/>
            <a:r>
              <a:rPr lang="en-KR" dirty="0"/>
              <a:t>Spot regression</a:t>
            </a:r>
          </a:p>
          <a:p>
            <a:endParaRPr lang="en-KR" dirty="0"/>
          </a:p>
        </p:txBody>
      </p:sp>
    </p:spTree>
    <p:extLst>
      <p:ext uri="{BB962C8B-B14F-4D97-AF65-F5344CB8AC3E}">
        <p14:creationId xmlns:p14="http://schemas.microsoft.com/office/powerpoint/2010/main" val="999806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1B8B4-3DBF-3AF3-DEC1-E43F3B1F34EE}"/>
              </a:ext>
            </a:extLst>
          </p:cNvPr>
          <p:cNvSpPr>
            <a:spLocks noGrp="1"/>
          </p:cNvSpPr>
          <p:nvPr>
            <p:ph type="title"/>
          </p:nvPr>
        </p:nvSpPr>
        <p:spPr/>
        <p:txBody>
          <a:bodyPr/>
          <a:lstStyle/>
          <a:p>
            <a:r>
              <a:rPr lang="en-KR" dirty="0"/>
              <a:t>M</a:t>
            </a:r>
            <a:r>
              <a:rPr lang="en-US" dirty="0"/>
              <a:t>e</a:t>
            </a:r>
            <a:r>
              <a:rPr lang="en-KR" dirty="0"/>
              <a:t>trics to be avaluated</a:t>
            </a:r>
          </a:p>
        </p:txBody>
      </p:sp>
      <p:sp>
        <p:nvSpPr>
          <p:cNvPr id="3" name="Content Placeholder 2">
            <a:extLst>
              <a:ext uri="{FF2B5EF4-FFF2-40B4-BE49-F238E27FC236}">
                <a16:creationId xmlns:a16="http://schemas.microsoft.com/office/drawing/2014/main" id="{D645F482-20D6-8A21-1C53-A93AD05985F3}"/>
              </a:ext>
            </a:extLst>
          </p:cNvPr>
          <p:cNvSpPr>
            <a:spLocks noGrp="1"/>
          </p:cNvSpPr>
          <p:nvPr>
            <p:ph idx="1"/>
          </p:nvPr>
        </p:nvSpPr>
        <p:spPr/>
        <p:txBody>
          <a:bodyPr>
            <a:normAutofit/>
          </a:bodyPr>
          <a:lstStyle/>
          <a:p>
            <a:pPr>
              <a:buFontTx/>
              <a:buChar char="-"/>
            </a:pPr>
            <a:r>
              <a:rPr lang="en-US" sz="3200" dirty="0">
                <a:solidFill>
                  <a:schemeClr val="tx1"/>
                </a:solidFill>
                <a:effectLst/>
                <a:latin typeface="Adelle Sans Devanagari Thin" panose="02000503000000020004" pitchFamily="2" charset="-78"/>
                <a:cs typeface="Adelle Sans Devanagari Thin" panose="02000503000000020004" pitchFamily="2" charset="-78"/>
              </a:rPr>
              <a:t>Bug discovery rate</a:t>
            </a:r>
          </a:p>
          <a:p>
            <a:pPr>
              <a:buFontTx/>
              <a:buChar char="-"/>
            </a:pPr>
            <a:r>
              <a:rPr lang="en-US" sz="3200" dirty="0">
                <a:solidFill>
                  <a:schemeClr val="tx1"/>
                </a:solidFill>
                <a:effectLst/>
                <a:latin typeface="Adelle Sans Devanagari Thin" panose="02000503000000020004" pitchFamily="2" charset="-78"/>
                <a:cs typeface="Adelle Sans Devanagari Thin" panose="02000503000000020004" pitchFamily="2" charset="-78"/>
              </a:rPr>
              <a:t>Mutation score</a:t>
            </a:r>
            <a:endParaRPr lang="en-US" sz="3200" dirty="0">
              <a:solidFill>
                <a:schemeClr val="tx1"/>
              </a:solidFill>
              <a:latin typeface="Adelle Sans Devanagari Thin" panose="02000503000000020004" pitchFamily="2" charset="-78"/>
              <a:cs typeface="Adelle Sans Devanagari Thin" panose="02000503000000020004" pitchFamily="2" charset="-78"/>
            </a:endParaRPr>
          </a:p>
          <a:p>
            <a:pPr>
              <a:buFontTx/>
              <a:buChar char="-"/>
            </a:pPr>
            <a:r>
              <a:rPr lang="en-US" sz="3200" dirty="0">
                <a:solidFill>
                  <a:schemeClr val="tx1"/>
                </a:solidFill>
                <a:effectLst/>
                <a:latin typeface="Adelle Sans Devanagari Thin" panose="02000503000000020004" pitchFamily="2" charset="-78"/>
                <a:cs typeface="Adelle Sans Devanagari Thin" panose="02000503000000020004" pitchFamily="2" charset="-78"/>
              </a:rPr>
              <a:t>Diversity of input</a:t>
            </a:r>
          </a:p>
          <a:p>
            <a:pPr>
              <a:buFontTx/>
              <a:buChar char="-"/>
            </a:pPr>
            <a:r>
              <a:rPr lang="en-US" sz="3200" dirty="0">
                <a:solidFill>
                  <a:schemeClr val="tx1"/>
                </a:solidFill>
                <a:effectLst/>
                <a:latin typeface="Adelle Sans Devanagari Thin" panose="02000503000000020004" pitchFamily="2" charset="-78"/>
                <a:cs typeface="Adelle Sans Devanagari Thin" panose="02000503000000020004" pitchFamily="2" charset="-78"/>
              </a:rPr>
              <a:t>Resource utilization</a:t>
            </a:r>
            <a:r>
              <a:rPr lang="en-US" sz="3200" dirty="0">
                <a:solidFill>
                  <a:schemeClr val="tx1"/>
                </a:solidFill>
                <a:latin typeface="Adelle Sans Devanagari Thin" panose="02000503000000020004" pitchFamily="2" charset="-78"/>
                <a:cs typeface="Adelle Sans Devanagari Thin" panose="02000503000000020004" pitchFamily="2" charset="-78"/>
              </a:rPr>
              <a:t> (Speed)</a:t>
            </a:r>
            <a:endParaRPr lang="en-KR" sz="3200" dirty="0">
              <a:solidFill>
                <a:schemeClr val="tx1"/>
              </a:solidFill>
              <a:latin typeface="Adelle Sans Devanagari Thin" panose="02000503000000020004" pitchFamily="2" charset="-78"/>
              <a:cs typeface="Adelle Sans Devanagari Thin" panose="02000503000000020004" pitchFamily="2" charset="-78"/>
            </a:endParaRPr>
          </a:p>
        </p:txBody>
      </p:sp>
    </p:spTree>
    <p:extLst>
      <p:ext uri="{BB962C8B-B14F-4D97-AF65-F5344CB8AC3E}">
        <p14:creationId xmlns:p14="http://schemas.microsoft.com/office/powerpoint/2010/main" val="19800435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12">
            <a:extLst>
              <a:ext uri="{FF2B5EF4-FFF2-40B4-BE49-F238E27FC236}">
                <a16:creationId xmlns:a16="http://schemas.microsoft.com/office/drawing/2014/main" id="{1BB1D3B0-1E2E-48E2-ACCC-EE147A9A0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4">
            <a:extLst>
              <a:ext uri="{FF2B5EF4-FFF2-40B4-BE49-F238E27FC236}">
                <a16:creationId xmlns:a16="http://schemas.microsoft.com/office/drawing/2014/main" id="{4BB8B191-5BC6-486A-8E6E-13B1C9EEE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6">
            <a:extLst>
              <a:ext uri="{FF2B5EF4-FFF2-40B4-BE49-F238E27FC236}">
                <a16:creationId xmlns:a16="http://schemas.microsoft.com/office/drawing/2014/main" id="{06E3DE27-4115-4B5D-A9DB-3C7CDC82B1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18">
            <a:extLst>
              <a:ext uri="{FF2B5EF4-FFF2-40B4-BE49-F238E27FC236}">
                <a16:creationId xmlns:a16="http://schemas.microsoft.com/office/drawing/2014/main" id="{AA5196B7-638B-4DC2-897C-9F49E9D46F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33" name="Rectangle 20">
            <a:extLst>
              <a:ext uri="{FF2B5EF4-FFF2-40B4-BE49-F238E27FC236}">
                <a16:creationId xmlns:a16="http://schemas.microsoft.com/office/drawing/2014/main" id="{1DF05C34-A286-4524-AD6D-C5B6D7511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7A9848-8119-9454-6459-8F6C423A3433}"/>
              </a:ext>
            </a:extLst>
          </p:cNvPr>
          <p:cNvSpPr>
            <a:spLocks noGrp="1"/>
          </p:cNvSpPr>
          <p:nvPr>
            <p:ph type="title"/>
          </p:nvPr>
        </p:nvSpPr>
        <p:spPr>
          <a:xfrm>
            <a:off x="581191" y="723901"/>
            <a:ext cx="10993549" cy="1428750"/>
          </a:xfrm>
        </p:spPr>
        <p:txBody>
          <a:bodyPr vert="horz" lIns="91440" tIns="45720" rIns="91440" bIns="45720" rtlCol="0" anchor="b">
            <a:normAutofit/>
          </a:bodyPr>
          <a:lstStyle/>
          <a:p>
            <a:r>
              <a:rPr lang="en-US" sz="3200" dirty="0"/>
              <a:t>Fuzzing pandas – Thanks for your attention</a:t>
            </a:r>
          </a:p>
        </p:txBody>
      </p:sp>
      <p:sp>
        <p:nvSpPr>
          <p:cNvPr id="4" name="Text Placeholder 3">
            <a:extLst>
              <a:ext uri="{FF2B5EF4-FFF2-40B4-BE49-F238E27FC236}">
                <a16:creationId xmlns:a16="http://schemas.microsoft.com/office/drawing/2014/main" id="{07AB49A6-9F42-CAC1-67B2-4D51C4538FE0}"/>
              </a:ext>
            </a:extLst>
          </p:cNvPr>
          <p:cNvSpPr>
            <a:spLocks noGrp="1"/>
          </p:cNvSpPr>
          <p:nvPr>
            <p:ph type="body" sz="half" idx="2"/>
          </p:nvPr>
        </p:nvSpPr>
        <p:spPr>
          <a:xfrm>
            <a:off x="581194" y="2172965"/>
            <a:ext cx="10993546" cy="525565"/>
          </a:xfrm>
        </p:spPr>
        <p:txBody>
          <a:bodyPr vert="horz" lIns="91440" tIns="45720" rIns="91440" bIns="45720" rtlCol="0" anchor="t">
            <a:normAutofit/>
          </a:bodyPr>
          <a:lstStyle/>
          <a:p>
            <a:r>
              <a:rPr lang="en-US" sz="1600" cap="all" dirty="0">
                <a:solidFill>
                  <a:schemeClr val="accent2"/>
                </a:solidFill>
              </a:rPr>
              <a:t>Hector Acosta - 2022427831</a:t>
            </a:r>
          </a:p>
        </p:txBody>
      </p:sp>
      <p:pic>
        <p:nvPicPr>
          <p:cNvPr id="8" name="Picture 7">
            <a:extLst>
              <a:ext uri="{FF2B5EF4-FFF2-40B4-BE49-F238E27FC236}">
                <a16:creationId xmlns:a16="http://schemas.microsoft.com/office/drawing/2014/main" id="{E8176CD7-09B0-694E-9B52-D80C7E530EAF}"/>
              </a:ext>
            </a:extLst>
          </p:cNvPr>
          <p:cNvPicPr>
            <a:picLocks noChangeAspect="1"/>
          </p:cNvPicPr>
          <p:nvPr/>
        </p:nvPicPr>
        <p:blipFill>
          <a:blip r:embed="rId2"/>
          <a:stretch>
            <a:fillRect/>
          </a:stretch>
        </p:blipFill>
        <p:spPr>
          <a:xfrm>
            <a:off x="825917" y="3123833"/>
            <a:ext cx="2943736" cy="2943736"/>
          </a:xfrm>
          <a:prstGeom prst="rect">
            <a:avLst/>
          </a:prstGeom>
        </p:spPr>
      </p:pic>
      <p:pic>
        <p:nvPicPr>
          <p:cNvPr id="6" name="Picture Placeholder 5" descr="Logo, company name&#10;&#10;Description automatically generated">
            <a:extLst>
              <a:ext uri="{FF2B5EF4-FFF2-40B4-BE49-F238E27FC236}">
                <a16:creationId xmlns:a16="http://schemas.microsoft.com/office/drawing/2014/main" id="{C686AF73-41E0-EA23-921F-77F9CADAE290}"/>
              </a:ext>
            </a:extLst>
          </p:cNvPr>
          <p:cNvPicPr>
            <a:picLocks noGrp="1" noChangeAspect="1"/>
          </p:cNvPicPr>
          <p:nvPr>
            <p:ph type="pic" idx="1"/>
          </p:nvPr>
        </p:nvPicPr>
        <p:blipFill>
          <a:blip r:embed="rId3">
            <a:extLst>
              <a:ext uri="{837473B0-CC2E-450A-ABE3-18F120FF3D39}">
                <a1611:picAttrSrcUrl xmlns:a1611="http://schemas.microsoft.com/office/drawing/2016/11/main" r:id="rId4"/>
              </a:ext>
            </a:extLst>
          </a:blip>
          <a:srcRect t="10938" b="10938"/>
          <a:stretch>
            <a:fillRect/>
          </a:stretch>
        </p:blipFill>
        <p:spPr>
          <a:xfrm>
            <a:off x="4572678" y="3511739"/>
            <a:ext cx="6828237" cy="2160466"/>
          </a:xfrm>
          <a:prstGeom prst="rect">
            <a:avLst/>
          </a:prstGeom>
        </p:spPr>
      </p:pic>
      <p:sp>
        <p:nvSpPr>
          <p:cNvPr id="34" name="Rectangle 22">
            <a:extLst>
              <a:ext uri="{FF2B5EF4-FFF2-40B4-BE49-F238E27FC236}">
                <a16:creationId xmlns:a16="http://schemas.microsoft.com/office/drawing/2014/main" id="{34F8CDF5-A4E8-491E-ACE8-1C217C919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2790605"/>
            <a:ext cx="3702689" cy="3602736"/>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4">
            <a:extLst>
              <a:ext uri="{FF2B5EF4-FFF2-40B4-BE49-F238E27FC236}">
                <a16:creationId xmlns:a16="http://schemas.microsoft.com/office/drawing/2014/main" id="{16FFBC14-42FB-48E2-9620-B60D75236B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201" y="2790605"/>
            <a:ext cx="7497916" cy="3602736"/>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3807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015E6-8A8A-C562-8F33-FF0043BED8CF}"/>
              </a:ext>
            </a:extLst>
          </p:cNvPr>
          <p:cNvSpPr>
            <a:spLocks noGrp="1"/>
          </p:cNvSpPr>
          <p:nvPr>
            <p:ph type="title"/>
          </p:nvPr>
        </p:nvSpPr>
        <p:spPr/>
        <p:txBody>
          <a:bodyPr/>
          <a:lstStyle/>
          <a:p>
            <a:r>
              <a:rPr lang="en-KR" dirty="0"/>
              <a:t>MOTIVATION + Objective</a:t>
            </a:r>
          </a:p>
        </p:txBody>
      </p:sp>
      <p:sp>
        <p:nvSpPr>
          <p:cNvPr id="3" name="Content Placeholder 2">
            <a:extLst>
              <a:ext uri="{FF2B5EF4-FFF2-40B4-BE49-F238E27FC236}">
                <a16:creationId xmlns:a16="http://schemas.microsoft.com/office/drawing/2014/main" id="{33743DB4-D644-3905-5077-466A11DB945A}"/>
              </a:ext>
            </a:extLst>
          </p:cNvPr>
          <p:cNvSpPr>
            <a:spLocks noGrp="1"/>
          </p:cNvSpPr>
          <p:nvPr>
            <p:ph idx="1"/>
          </p:nvPr>
        </p:nvSpPr>
        <p:spPr>
          <a:xfrm>
            <a:off x="581192" y="2180496"/>
            <a:ext cx="11029615" cy="2772504"/>
          </a:xfrm>
        </p:spPr>
        <p:txBody>
          <a:bodyPr/>
          <a:lstStyle/>
          <a:p>
            <a:r>
              <a:rPr lang="en-KR" dirty="0"/>
              <a:t>Target domain:	Artifitial inteligence </a:t>
            </a:r>
          </a:p>
          <a:p>
            <a:r>
              <a:rPr lang="en-KR" dirty="0"/>
              <a:t>Incentive: 		Is an important tool for AI and data science</a:t>
            </a:r>
          </a:p>
          <a:p>
            <a:r>
              <a:rPr lang="en-KR" dirty="0"/>
              <a:t>Importance:	A significant proportion of AI projects makes use of Pandas supported by prominent companies</a:t>
            </a:r>
          </a:p>
          <a:p>
            <a:r>
              <a:rPr lang="en-KR" dirty="0"/>
              <a:t>Objectives:	</a:t>
            </a:r>
            <a:r>
              <a:rPr lang="en-KR"/>
              <a:t>	</a:t>
            </a:r>
            <a:r>
              <a:rPr lang="en-US"/>
              <a:t>Identify </a:t>
            </a:r>
            <a:r>
              <a:rPr lang="en-US" dirty="0"/>
              <a:t>defects and enhance efficiency</a:t>
            </a:r>
            <a:endParaRPr lang="en-KR" dirty="0"/>
          </a:p>
        </p:txBody>
      </p:sp>
    </p:spTree>
    <p:extLst>
      <p:ext uri="{BB962C8B-B14F-4D97-AF65-F5344CB8AC3E}">
        <p14:creationId xmlns:p14="http://schemas.microsoft.com/office/powerpoint/2010/main" val="3430075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015E6-8A8A-C562-8F33-FF0043BED8CF}"/>
              </a:ext>
            </a:extLst>
          </p:cNvPr>
          <p:cNvSpPr>
            <a:spLocks noGrp="1"/>
          </p:cNvSpPr>
          <p:nvPr>
            <p:ph type="title"/>
          </p:nvPr>
        </p:nvSpPr>
        <p:spPr/>
        <p:txBody>
          <a:bodyPr/>
          <a:lstStyle/>
          <a:p>
            <a:r>
              <a:rPr lang="en-KR" dirty="0"/>
              <a:t>Target System</a:t>
            </a:r>
          </a:p>
        </p:txBody>
      </p:sp>
      <p:pic>
        <p:nvPicPr>
          <p:cNvPr id="5" name="Picture 4" descr="Icon&#10;&#10;Description automatically generated">
            <a:extLst>
              <a:ext uri="{FF2B5EF4-FFF2-40B4-BE49-F238E27FC236}">
                <a16:creationId xmlns:a16="http://schemas.microsoft.com/office/drawing/2014/main" id="{A207B2FA-0B20-565C-4A13-E49201F1E9B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749231" y="4741196"/>
            <a:ext cx="1248834" cy="999067"/>
          </a:xfrm>
          <a:prstGeom prst="rect">
            <a:avLst/>
          </a:prstGeom>
        </p:spPr>
      </p:pic>
      <p:pic>
        <p:nvPicPr>
          <p:cNvPr id="8" name="Picture 7" descr="Logo, icon&#10;&#10;Description automatically generated">
            <a:extLst>
              <a:ext uri="{FF2B5EF4-FFF2-40B4-BE49-F238E27FC236}">
                <a16:creationId xmlns:a16="http://schemas.microsoft.com/office/drawing/2014/main" id="{BBD6701E-230C-4351-B097-6E838261F33E}"/>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7685004" y="4910530"/>
            <a:ext cx="1308100" cy="660400"/>
          </a:xfrm>
          <a:prstGeom prst="rect">
            <a:avLst/>
          </a:prstGeom>
        </p:spPr>
      </p:pic>
      <p:pic>
        <p:nvPicPr>
          <p:cNvPr id="11" name="Graphic 10">
            <a:extLst>
              <a:ext uri="{FF2B5EF4-FFF2-40B4-BE49-F238E27FC236}">
                <a16:creationId xmlns:a16="http://schemas.microsoft.com/office/drawing/2014/main" id="{B826ECA4-54C6-D793-61A4-A1AD980EBE3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38774" y="4834466"/>
            <a:ext cx="1805517" cy="815547"/>
          </a:xfrm>
          <a:prstGeom prst="rect">
            <a:avLst/>
          </a:prstGeom>
        </p:spPr>
      </p:pic>
      <p:pic>
        <p:nvPicPr>
          <p:cNvPr id="13" name="Graphic 12">
            <a:extLst>
              <a:ext uri="{FF2B5EF4-FFF2-40B4-BE49-F238E27FC236}">
                <a16:creationId xmlns:a16="http://schemas.microsoft.com/office/drawing/2014/main" id="{F195D226-2F3B-BC10-4FD1-E4E07BD8EF6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24118" y="5043879"/>
            <a:ext cx="2184400" cy="393700"/>
          </a:xfrm>
          <a:prstGeom prst="rect">
            <a:avLst/>
          </a:prstGeom>
        </p:spPr>
      </p:pic>
      <p:pic>
        <p:nvPicPr>
          <p:cNvPr id="15" name="Graphic 14">
            <a:extLst>
              <a:ext uri="{FF2B5EF4-FFF2-40B4-BE49-F238E27FC236}">
                <a16:creationId xmlns:a16="http://schemas.microsoft.com/office/drawing/2014/main" id="{40F44078-8A94-B166-1D6C-6A2F5543D3C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433817" y="4948629"/>
            <a:ext cx="1066800" cy="584200"/>
          </a:xfrm>
          <a:prstGeom prst="rect">
            <a:avLst/>
          </a:prstGeom>
        </p:spPr>
      </p:pic>
      <p:pic>
        <p:nvPicPr>
          <p:cNvPr id="4" name="Picture Placeholder 5" descr="Logo, company name&#10;&#10;Description automatically generated">
            <a:extLst>
              <a:ext uri="{FF2B5EF4-FFF2-40B4-BE49-F238E27FC236}">
                <a16:creationId xmlns:a16="http://schemas.microsoft.com/office/drawing/2014/main" id="{0A0A691D-664D-51E0-358F-17E4A5622EEE}"/>
              </a:ext>
            </a:extLst>
          </p:cNvPr>
          <p:cNvPicPr>
            <a:picLocks noGrp="1" noChangeAspect="1"/>
          </p:cNvPicPr>
          <p:nvPr>
            <p:ph idx="1"/>
          </p:nvPr>
        </p:nvPicPr>
        <p:blipFill>
          <a:blip r:embed="rId13">
            <a:extLst>
              <a:ext uri="{837473B0-CC2E-450A-ABE3-18F120FF3D39}">
                <a1611:picAttrSrcUrl xmlns:a1611="http://schemas.microsoft.com/office/drawing/2016/11/main" r:id="rId14"/>
              </a:ext>
            </a:extLst>
          </a:blip>
          <a:srcRect t="10938" b="10938"/>
          <a:stretch>
            <a:fillRect/>
          </a:stretch>
        </p:blipFill>
        <p:spPr>
          <a:xfrm>
            <a:off x="2636754" y="2433446"/>
            <a:ext cx="6318966" cy="1991107"/>
          </a:xfrm>
          <a:prstGeom prst="rect">
            <a:avLst/>
          </a:prstGeom>
        </p:spPr>
      </p:pic>
    </p:spTree>
    <p:extLst>
      <p:ext uri="{BB962C8B-B14F-4D97-AF65-F5344CB8AC3E}">
        <p14:creationId xmlns:p14="http://schemas.microsoft.com/office/powerpoint/2010/main" val="2106299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4ABD5-E0AA-904F-6E8B-7609F8B38E22}"/>
              </a:ext>
            </a:extLst>
          </p:cNvPr>
          <p:cNvSpPr>
            <a:spLocks noGrp="1"/>
          </p:cNvSpPr>
          <p:nvPr>
            <p:ph type="title"/>
          </p:nvPr>
        </p:nvSpPr>
        <p:spPr/>
        <p:txBody>
          <a:bodyPr/>
          <a:lstStyle/>
          <a:p>
            <a:r>
              <a:rPr lang="en-KR"/>
              <a:t>Example of bug 1</a:t>
            </a:r>
            <a:endParaRPr lang="en-KR" dirty="0"/>
          </a:p>
        </p:txBody>
      </p:sp>
      <p:sp>
        <p:nvSpPr>
          <p:cNvPr id="6" name="TextBox 5">
            <a:extLst>
              <a:ext uri="{FF2B5EF4-FFF2-40B4-BE49-F238E27FC236}">
                <a16:creationId xmlns:a16="http://schemas.microsoft.com/office/drawing/2014/main" id="{4688DAE4-8743-E05A-015B-7680CFFE4E00}"/>
              </a:ext>
            </a:extLst>
          </p:cNvPr>
          <p:cNvSpPr txBox="1"/>
          <p:nvPr/>
        </p:nvSpPr>
        <p:spPr>
          <a:xfrm>
            <a:off x="457200" y="2011892"/>
            <a:ext cx="4707467" cy="2585323"/>
          </a:xfrm>
          <a:prstGeom prst="rect">
            <a:avLst/>
          </a:prstGeom>
          <a:noFill/>
        </p:spPr>
        <p:txBody>
          <a:bodyPr wrap="square" rtlCol="0">
            <a:spAutoFit/>
          </a:bodyPr>
          <a:lstStyle/>
          <a:p>
            <a:pPr marL="285750" indent="-285750">
              <a:buFont typeface="Arial" panose="020B0604020202020204" pitchFamily="34" charset="0"/>
              <a:buChar char="•"/>
            </a:pPr>
            <a:r>
              <a:rPr lang="en-KR" dirty="0"/>
              <a:t>Source: GitHub Pandas Repository Issues</a:t>
            </a:r>
          </a:p>
          <a:p>
            <a:pPr marL="285750" indent="-285750">
              <a:buFont typeface="Arial" panose="020B0604020202020204" pitchFamily="34" charset="0"/>
              <a:buChar char="•"/>
            </a:pPr>
            <a:r>
              <a:rPr lang="en-KR" dirty="0"/>
              <a:t>Basic Description: </a:t>
            </a:r>
            <a:r>
              <a:rPr lang="en-US" dirty="0"/>
              <a:t>Pandas crashes with </a:t>
            </a:r>
            <a:r>
              <a:rPr lang="en-US" dirty="0" err="1"/>
              <a:t>InvalidIndexError</a:t>
            </a:r>
            <a:r>
              <a:rPr lang="en-US" dirty="0"/>
              <a:t> when assigning a column with an Enum as label</a:t>
            </a:r>
          </a:p>
          <a:p>
            <a:pPr marL="285750" indent="-285750">
              <a:buFont typeface="Arial" panose="020B0604020202020204" pitchFamily="34" charset="0"/>
              <a:buChar char="•"/>
            </a:pPr>
            <a:r>
              <a:rPr lang="en-US" dirty="0"/>
              <a:t>Expected behavior: The code should create a </a:t>
            </a:r>
            <a:r>
              <a:rPr lang="en-US" dirty="0" err="1"/>
              <a:t>DataFrameObject</a:t>
            </a:r>
            <a:r>
              <a:rPr lang="en-US" dirty="0"/>
              <a:t> as usual given that is one of its described functionalities</a:t>
            </a:r>
          </a:p>
          <a:p>
            <a:pPr marL="285750" indent="-285750">
              <a:buFont typeface="Arial" panose="020B0604020202020204" pitchFamily="34" charset="0"/>
              <a:buChar char="•"/>
            </a:pPr>
            <a:r>
              <a:rPr lang="en-US" dirty="0"/>
              <a:t>Issue URL: https://</a:t>
            </a:r>
            <a:r>
              <a:rPr lang="en-US" dirty="0" err="1"/>
              <a:t>github.com</a:t>
            </a:r>
            <a:r>
              <a:rPr lang="en-US" dirty="0"/>
              <a:t>/pandas-dev/pandas/issues/52652</a:t>
            </a:r>
            <a:endParaRPr lang="en-KR" dirty="0"/>
          </a:p>
        </p:txBody>
      </p:sp>
      <p:pic>
        <p:nvPicPr>
          <p:cNvPr id="4" name="Picture 3" descr="Icon&#10;&#10;Description automatically generated">
            <a:extLst>
              <a:ext uri="{FF2B5EF4-FFF2-40B4-BE49-F238E27FC236}">
                <a16:creationId xmlns:a16="http://schemas.microsoft.com/office/drawing/2014/main" id="{533A4A72-F3A7-BD81-C643-86091EEAB73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274164" y="5010849"/>
            <a:ext cx="1073537" cy="969538"/>
          </a:xfrm>
          <a:prstGeom prst="rect">
            <a:avLst/>
          </a:prstGeom>
        </p:spPr>
      </p:pic>
      <p:pic>
        <p:nvPicPr>
          <p:cNvPr id="7" name="Picture 6">
            <a:extLst>
              <a:ext uri="{FF2B5EF4-FFF2-40B4-BE49-F238E27FC236}">
                <a16:creationId xmlns:a16="http://schemas.microsoft.com/office/drawing/2014/main" id="{3CB4F855-50AF-6A2E-661D-A151C2A68E93}"/>
              </a:ext>
            </a:extLst>
          </p:cNvPr>
          <p:cNvPicPr>
            <a:picLocks noChangeAspect="1"/>
          </p:cNvPicPr>
          <p:nvPr/>
        </p:nvPicPr>
        <p:blipFill>
          <a:blip r:embed="rId4"/>
          <a:stretch>
            <a:fillRect/>
          </a:stretch>
        </p:blipFill>
        <p:spPr>
          <a:xfrm>
            <a:off x="5429255" y="2011892"/>
            <a:ext cx="6505569" cy="3968495"/>
          </a:xfrm>
          <a:prstGeom prst="rect">
            <a:avLst/>
          </a:prstGeom>
        </p:spPr>
      </p:pic>
    </p:spTree>
    <p:extLst>
      <p:ext uri="{BB962C8B-B14F-4D97-AF65-F5344CB8AC3E}">
        <p14:creationId xmlns:p14="http://schemas.microsoft.com/office/powerpoint/2010/main" val="1007972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FE621-1BBF-0D7E-A6C4-FDDBEED01315}"/>
              </a:ext>
            </a:extLst>
          </p:cNvPr>
          <p:cNvSpPr>
            <a:spLocks noGrp="1"/>
          </p:cNvSpPr>
          <p:nvPr>
            <p:ph type="title"/>
          </p:nvPr>
        </p:nvSpPr>
        <p:spPr/>
        <p:txBody>
          <a:bodyPr/>
          <a:lstStyle/>
          <a:p>
            <a:r>
              <a:rPr lang="en-KR" dirty="0"/>
              <a:t>Issue 1 explanation</a:t>
            </a:r>
          </a:p>
        </p:txBody>
      </p:sp>
      <p:sp>
        <p:nvSpPr>
          <p:cNvPr id="6" name="TextBox 5">
            <a:extLst>
              <a:ext uri="{FF2B5EF4-FFF2-40B4-BE49-F238E27FC236}">
                <a16:creationId xmlns:a16="http://schemas.microsoft.com/office/drawing/2014/main" id="{EEA3F942-E112-146E-DE09-ACA0B1AF7F6F}"/>
              </a:ext>
            </a:extLst>
          </p:cNvPr>
          <p:cNvSpPr txBox="1"/>
          <p:nvPr/>
        </p:nvSpPr>
        <p:spPr>
          <a:xfrm>
            <a:off x="6219568" y="2395665"/>
            <a:ext cx="5612524" cy="2031325"/>
          </a:xfrm>
          <a:prstGeom prst="rect">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400" b="0" dirty="0">
                <a:solidFill>
                  <a:srgbClr val="C586C0"/>
                </a:solidFill>
                <a:effectLst/>
                <a:latin typeface="Menlo" panose="020B0609030804020204" pitchFamily="49" charset="0"/>
              </a:rPr>
              <a:t>from</a:t>
            </a:r>
            <a:r>
              <a:rPr lang="en-US" sz="1400" b="0" dirty="0">
                <a:solidFill>
                  <a:srgbClr val="D4D4D4"/>
                </a:solidFill>
                <a:effectLst/>
                <a:latin typeface="Menlo" panose="020B0609030804020204" pitchFamily="49" charset="0"/>
              </a:rPr>
              <a:t> </a:t>
            </a:r>
            <a:r>
              <a:rPr lang="en-US" sz="1400" b="0" dirty="0" err="1">
                <a:solidFill>
                  <a:srgbClr val="4EC9B0"/>
                </a:solidFill>
                <a:effectLst/>
                <a:latin typeface="Menlo" panose="020B0609030804020204" pitchFamily="49" charset="0"/>
              </a:rPr>
              <a:t>enum</a:t>
            </a:r>
            <a:r>
              <a:rPr lang="en-US" sz="1400" b="0" dirty="0">
                <a:solidFill>
                  <a:srgbClr val="D4D4D4"/>
                </a:solidFill>
                <a:effectLst/>
                <a:latin typeface="Menlo" panose="020B0609030804020204" pitchFamily="49" charset="0"/>
              </a:rPr>
              <a:t> </a:t>
            </a:r>
            <a:r>
              <a:rPr lang="en-US" sz="1400" b="0" dirty="0">
                <a:solidFill>
                  <a:srgbClr val="C586C0"/>
                </a:solidFill>
                <a:effectLst/>
                <a:latin typeface="Menlo" panose="020B0609030804020204" pitchFamily="49" charset="0"/>
              </a:rPr>
              <a:t>import</a:t>
            </a:r>
            <a:r>
              <a:rPr lang="en-US" sz="1400" b="0" dirty="0">
                <a:solidFill>
                  <a:srgbClr val="D4D4D4"/>
                </a:solidFill>
                <a:effectLst/>
                <a:latin typeface="Menlo" panose="020B0609030804020204" pitchFamily="49" charset="0"/>
              </a:rPr>
              <a:t> </a:t>
            </a:r>
            <a:r>
              <a:rPr lang="en-US" sz="1400" b="0" dirty="0">
                <a:solidFill>
                  <a:srgbClr val="4EC9B0"/>
                </a:solidFill>
                <a:effectLst/>
                <a:latin typeface="Menlo" panose="020B0609030804020204" pitchFamily="49" charset="0"/>
              </a:rPr>
              <a:t>Enum</a:t>
            </a:r>
            <a:endParaRPr lang="en-US" sz="1400" b="0" dirty="0">
              <a:solidFill>
                <a:srgbClr val="D4D4D4"/>
              </a:solidFill>
              <a:effectLst/>
              <a:latin typeface="Menlo" panose="020B0609030804020204" pitchFamily="49" charset="0"/>
            </a:endParaRPr>
          </a:p>
          <a:p>
            <a:r>
              <a:rPr lang="en-US" sz="1400" b="0" dirty="0">
                <a:solidFill>
                  <a:srgbClr val="C586C0"/>
                </a:solidFill>
                <a:effectLst/>
                <a:latin typeface="Menlo" panose="020B0609030804020204" pitchFamily="49" charset="0"/>
              </a:rPr>
              <a:t>import</a:t>
            </a:r>
            <a:r>
              <a:rPr lang="en-US" sz="1400" b="0" dirty="0">
                <a:solidFill>
                  <a:srgbClr val="D4D4D4"/>
                </a:solidFill>
                <a:effectLst/>
                <a:latin typeface="Menlo" panose="020B0609030804020204" pitchFamily="49" charset="0"/>
              </a:rPr>
              <a:t> </a:t>
            </a:r>
            <a:r>
              <a:rPr lang="en-US" sz="1400" b="0" dirty="0">
                <a:solidFill>
                  <a:srgbClr val="4EC9B0"/>
                </a:solidFill>
                <a:effectLst/>
                <a:latin typeface="Menlo" panose="020B0609030804020204" pitchFamily="49" charset="0"/>
              </a:rPr>
              <a:t>pandas</a:t>
            </a:r>
            <a:r>
              <a:rPr lang="en-US" sz="1400" b="0" dirty="0">
                <a:solidFill>
                  <a:srgbClr val="D4D4D4"/>
                </a:solidFill>
                <a:effectLst/>
                <a:latin typeface="Menlo" panose="020B0609030804020204" pitchFamily="49" charset="0"/>
              </a:rPr>
              <a:t> </a:t>
            </a:r>
            <a:r>
              <a:rPr lang="en-US" sz="1400" b="0" dirty="0">
                <a:solidFill>
                  <a:srgbClr val="C586C0"/>
                </a:solidFill>
                <a:effectLst/>
                <a:latin typeface="Menlo" panose="020B0609030804020204" pitchFamily="49" charset="0"/>
              </a:rPr>
              <a:t>as</a:t>
            </a:r>
            <a:r>
              <a:rPr lang="en-US" sz="1400" b="0" dirty="0">
                <a:solidFill>
                  <a:srgbClr val="D4D4D4"/>
                </a:solidFill>
                <a:effectLst/>
                <a:latin typeface="Menlo" panose="020B0609030804020204" pitchFamily="49" charset="0"/>
              </a:rPr>
              <a:t> </a:t>
            </a:r>
            <a:r>
              <a:rPr lang="en-US" sz="1400" b="0" dirty="0">
                <a:solidFill>
                  <a:srgbClr val="4EC9B0"/>
                </a:solidFill>
                <a:effectLst/>
                <a:latin typeface="Menlo" panose="020B0609030804020204" pitchFamily="49" charset="0"/>
              </a:rPr>
              <a:t>pd</a:t>
            </a:r>
            <a:endParaRPr lang="en-US" sz="1400" b="0" dirty="0">
              <a:solidFill>
                <a:srgbClr val="D4D4D4"/>
              </a:solidFill>
              <a:effectLst/>
              <a:latin typeface="Menlo" panose="020B0609030804020204" pitchFamily="49" charset="0"/>
            </a:endParaRPr>
          </a:p>
          <a:p>
            <a:br>
              <a:rPr lang="en-US" sz="1400" b="0" dirty="0">
                <a:solidFill>
                  <a:srgbClr val="D4D4D4"/>
                </a:solidFill>
                <a:effectLst/>
                <a:latin typeface="Menlo" panose="020B0609030804020204" pitchFamily="49" charset="0"/>
              </a:rPr>
            </a:br>
            <a:r>
              <a:rPr lang="en-US" sz="1400" b="0" dirty="0">
                <a:solidFill>
                  <a:srgbClr val="569CD6"/>
                </a:solidFill>
                <a:effectLst/>
                <a:latin typeface="Menlo" panose="020B0609030804020204" pitchFamily="49" charset="0"/>
              </a:rPr>
              <a:t>class</a:t>
            </a:r>
            <a:r>
              <a:rPr lang="en-US" sz="1400" b="0" dirty="0">
                <a:solidFill>
                  <a:srgbClr val="D4D4D4"/>
                </a:solidFill>
                <a:effectLst/>
                <a:latin typeface="Menlo" panose="020B0609030804020204" pitchFamily="49" charset="0"/>
              </a:rPr>
              <a:t> </a:t>
            </a:r>
            <a:r>
              <a:rPr lang="en-US" sz="1400" b="0" dirty="0">
                <a:solidFill>
                  <a:srgbClr val="4EC9B0"/>
                </a:solidFill>
                <a:effectLst/>
                <a:latin typeface="Menlo" panose="020B0609030804020204" pitchFamily="49" charset="0"/>
              </a:rPr>
              <a:t>E</a:t>
            </a:r>
            <a:r>
              <a:rPr lang="en-US" sz="1400" b="0" dirty="0">
                <a:solidFill>
                  <a:srgbClr val="D4D4D4"/>
                </a:solidFill>
                <a:effectLst/>
                <a:latin typeface="Menlo" panose="020B0609030804020204" pitchFamily="49" charset="0"/>
              </a:rPr>
              <a:t>(</a:t>
            </a:r>
            <a:r>
              <a:rPr lang="en-US" sz="1400" b="0" dirty="0">
                <a:solidFill>
                  <a:srgbClr val="4EC9B0"/>
                </a:solidFill>
                <a:effectLst/>
                <a:latin typeface="Menlo" panose="020B0609030804020204" pitchFamily="49" charset="0"/>
              </a:rPr>
              <a:t>Enum</a:t>
            </a:r>
            <a:r>
              <a:rPr lang="en-US" sz="1400" b="0" dirty="0">
                <a:solidFill>
                  <a:srgbClr val="D4D4D4"/>
                </a:solidFill>
                <a:effectLst/>
                <a:latin typeface="Menlo" panose="020B0609030804020204" pitchFamily="49" charset="0"/>
              </a:rPr>
              <a:t>):</a:t>
            </a:r>
          </a:p>
          <a:p>
            <a:r>
              <a:rPr lang="en-US" sz="1400" b="0" dirty="0">
                <a:solidFill>
                  <a:srgbClr val="4FC1FF"/>
                </a:solidFill>
                <a:effectLst/>
                <a:latin typeface="Menlo" panose="020B0609030804020204" pitchFamily="49" charset="0"/>
              </a:rPr>
              <a:t>X1</a:t>
            </a:r>
            <a:r>
              <a:rPr lang="en-US" sz="1400" b="0" dirty="0">
                <a:solidFill>
                  <a:srgbClr val="D4D4D4"/>
                </a:solidFill>
                <a:effectLst/>
                <a:latin typeface="Menlo" panose="020B0609030804020204" pitchFamily="49" charset="0"/>
              </a:rPr>
              <a:t> = </a:t>
            </a:r>
            <a:r>
              <a:rPr lang="en-US" sz="1400" b="0" dirty="0">
                <a:solidFill>
                  <a:srgbClr val="CE9178"/>
                </a:solidFill>
                <a:effectLst/>
                <a:latin typeface="Menlo" panose="020B0609030804020204" pitchFamily="49" charset="0"/>
              </a:rPr>
              <a:t>"x1"</a:t>
            </a:r>
            <a:endParaRPr lang="en-US" sz="1400" b="0" dirty="0">
              <a:solidFill>
                <a:srgbClr val="D4D4D4"/>
              </a:solidFill>
              <a:effectLst/>
              <a:latin typeface="Menlo" panose="020B0609030804020204" pitchFamily="49" charset="0"/>
            </a:endParaRPr>
          </a:p>
          <a:p>
            <a:r>
              <a:rPr lang="en-US" sz="1400" b="0" dirty="0">
                <a:solidFill>
                  <a:srgbClr val="4FC1FF"/>
                </a:solidFill>
                <a:effectLst/>
                <a:latin typeface="Menlo" panose="020B0609030804020204" pitchFamily="49" charset="0"/>
              </a:rPr>
              <a:t>X2</a:t>
            </a:r>
            <a:r>
              <a:rPr lang="en-US" sz="1400" b="0" dirty="0">
                <a:solidFill>
                  <a:srgbClr val="D4D4D4"/>
                </a:solidFill>
                <a:effectLst/>
                <a:latin typeface="Menlo" panose="020B0609030804020204" pitchFamily="49" charset="0"/>
              </a:rPr>
              <a:t> = </a:t>
            </a:r>
            <a:r>
              <a:rPr lang="en-US" sz="1400" b="0" dirty="0">
                <a:solidFill>
                  <a:srgbClr val="CE9178"/>
                </a:solidFill>
                <a:effectLst/>
                <a:latin typeface="Menlo" panose="020B0609030804020204" pitchFamily="49" charset="0"/>
              </a:rPr>
              <a:t>"x2"</a:t>
            </a:r>
            <a:endParaRPr lang="en-US" sz="1400" b="0" dirty="0">
              <a:solidFill>
                <a:srgbClr val="D4D4D4"/>
              </a:solidFill>
              <a:effectLst/>
              <a:latin typeface="Menlo" panose="020B0609030804020204" pitchFamily="49" charset="0"/>
            </a:endParaRPr>
          </a:p>
          <a:p>
            <a:br>
              <a:rPr lang="en-US" sz="1400" b="0" dirty="0">
                <a:solidFill>
                  <a:srgbClr val="D4D4D4"/>
                </a:solidFill>
                <a:effectLst/>
                <a:latin typeface="Menlo" panose="020B0609030804020204" pitchFamily="49" charset="0"/>
              </a:rPr>
            </a:br>
            <a:r>
              <a:rPr lang="en-US" sz="1400" b="0" dirty="0" err="1">
                <a:solidFill>
                  <a:srgbClr val="9CDCFE"/>
                </a:solidFill>
                <a:effectLst/>
                <a:latin typeface="Menlo" panose="020B0609030804020204" pitchFamily="49" charset="0"/>
              </a:rPr>
              <a:t>df</a:t>
            </a:r>
            <a:r>
              <a:rPr lang="en-US" sz="1400" b="0" dirty="0">
                <a:solidFill>
                  <a:srgbClr val="D4D4D4"/>
                </a:solidFill>
                <a:effectLst/>
                <a:latin typeface="Menlo" panose="020B0609030804020204" pitchFamily="49" charset="0"/>
              </a:rPr>
              <a:t> = </a:t>
            </a:r>
            <a:r>
              <a:rPr lang="en-US" sz="1400" b="0" dirty="0" err="1">
                <a:solidFill>
                  <a:srgbClr val="4EC9B0"/>
                </a:solidFill>
                <a:effectLst/>
                <a:latin typeface="Menlo" panose="020B0609030804020204" pitchFamily="49" charset="0"/>
              </a:rPr>
              <a:t>pd</a:t>
            </a:r>
            <a:r>
              <a:rPr lang="en-US" sz="1400" b="0" dirty="0" err="1">
                <a:solidFill>
                  <a:srgbClr val="D4D4D4"/>
                </a:solidFill>
                <a:effectLst/>
                <a:latin typeface="Menlo" panose="020B0609030804020204" pitchFamily="49" charset="0"/>
              </a:rPr>
              <a:t>.</a:t>
            </a:r>
            <a:r>
              <a:rPr lang="en-US" sz="1400" b="0" dirty="0" err="1">
                <a:solidFill>
                  <a:srgbClr val="4EC9B0"/>
                </a:solidFill>
                <a:effectLst/>
                <a:latin typeface="Menlo" panose="020B0609030804020204" pitchFamily="49" charset="0"/>
              </a:rPr>
              <a:t>DataFrame</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index</a:t>
            </a:r>
            <a:r>
              <a:rPr lang="en-US" sz="1400" b="0" dirty="0">
                <a:solidFill>
                  <a:srgbClr val="D4D4D4"/>
                </a:solidFill>
                <a:effectLst/>
                <a:latin typeface="Menlo" panose="020B0609030804020204" pitchFamily="49" charset="0"/>
              </a:rPr>
              <a:t>=</a:t>
            </a:r>
            <a:r>
              <a:rPr lang="en-US" sz="1400" b="0" dirty="0" err="1">
                <a:solidFill>
                  <a:srgbClr val="4EC9B0"/>
                </a:solidFill>
                <a:effectLst/>
                <a:latin typeface="Menlo" panose="020B0609030804020204" pitchFamily="49" charset="0"/>
              </a:rPr>
              <a:t>pd</a:t>
            </a:r>
            <a:r>
              <a:rPr lang="en-US" sz="1400" b="0" dirty="0" err="1">
                <a:solidFill>
                  <a:srgbClr val="D4D4D4"/>
                </a:solidFill>
                <a:effectLst/>
                <a:latin typeface="Menlo" panose="020B0609030804020204" pitchFamily="49" charset="0"/>
              </a:rPr>
              <a:t>.</a:t>
            </a:r>
            <a:r>
              <a:rPr lang="en-US" sz="1400" b="0" dirty="0" err="1">
                <a:solidFill>
                  <a:srgbClr val="4EC9B0"/>
                </a:solidFill>
                <a:effectLst/>
                <a:latin typeface="Menlo" panose="020B0609030804020204" pitchFamily="49" charset="0"/>
              </a:rPr>
              <a:t>RangeIndex</a:t>
            </a:r>
            <a:r>
              <a:rPr lang="en-US" sz="1400" b="0" dirty="0">
                <a:solidFill>
                  <a:srgbClr val="D4D4D4"/>
                </a:solidFill>
                <a:effectLst/>
                <a:latin typeface="Menlo" panose="020B0609030804020204" pitchFamily="49" charset="0"/>
              </a:rPr>
              <a:t>(</a:t>
            </a:r>
            <a:r>
              <a:rPr lang="en-US" sz="1400" b="0" dirty="0">
                <a:solidFill>
                  <a:srgbClr val="B5CEA8"/>
                </a:solidFill>
                <a:effectLst/>
                <a:latin typeface="Menlo" panose="020B0609030804020204" pitchFamily="49" charset="0"/>
              </a:rPr>
              <a:t>2</a:t>
            </a:r>
            <a:r>
              <a:rPr lang="en-US" sz="1400" b="0" dirty="0">
                <a:solidFill>
                  <a:srgbClr val="D4D4D4"/>
                </a:solidFill>
                <a:effectLst/>
                <a:latin typeface="Menlo" panose="020B0609030804020204" pitchFamily="49" charset="0"/>
              </a:rPr>
              <a:t>))</a:t>
            </a:r>
          </a:p>
          <a:p>
            <a:r>
              <a:rPr lang="en-US" sz="1400" b="0" dirty="0" err="1">
                <a:solidFill>
                  <a:srgbClr val="9CDCFE"/>
                </a:solidFill>
                <a:effectLst/>
                <a:latin typeface="Menlo" panose="020B0609030804020204" pitchFamily="49" charset="0"/>
              </a:rPr>
              <a:t>df</a:t>
            </a:r>
            <a:r>
              <a:rPr lang="en-US" sz="1400" b="0" dirty="0">
                <a:solidFill>
                  <a:srgbClr val="D4D4D4"/>
                </a:solidFill>
                <a:effectLst/>
                <a:latin typeface="Menlo" panose="020B0609030804020204" pitchFamily="49" charset="0"/>
              </a:rPr>
              <a:t>[</a:t>
            </a:r>
            <a:r>
              <a:rPr lang="en-US" sz="1400" b="0" dirty="0">
                <a:solidFill>
                  <a:srgbClr val="4EC9B0"/>
                </a:solidFill>
                <a:effectLst/>
                <a:latin typeface="Menlo" panose="020B0609030804020204" pitchFamily="49" charset="0"/>
              </a:rPr>
              <a:t>E</a:t>
            </a:r>
            <a:r>
              <a:rPr lang="en-US" sz="1400" b="0" dirty="0">
                <a:solidFill>
                  <a:srgbClr val="D4D4D4"/>
                </a:solidFill>
                <a:effectLst/>
                <a:latin typeface="Menlo" panose="020B0609030804020204" pitchFamily="49" charset="0"/>
              </a:rPr>
              <a:t>.</a:t>
            </a:r>
            <a:r>
              <a:rPr lang="en-US" sz="1400" b="0" dirty="0">
                <a:solidFill>
                  <a:srgbClr val="4FC1FF"/>
                </a:solidFill>
                <a:effectLst/>
                <a:latin typeface="Menlo" panose="020B0609030804020204" pitchFamily="49" charset="0"/>
              </a:rPr>
              <a:t>X1</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20</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21</a:t>
            </a:r>
            <a:r>
              <a:rPr lang="en-US" sz="1400" b="0" dirty="0">
                <a:solidFill>
                  <a:srgbClr val="D4D4D4"/>
                </a:solidFill>
                <a:effectLst/>
                <a:latin typeface="Menlo" panose="020B0609030804020204" pitchFamily="49" charset="0"/>
              </a:rPr>
              <a:t>]</a:t>
            </a:r>
          </a:p>
        </p:txBody>
      </p:sp>
      <p:sp>
        <p:nvSpPr>
          <p:cNvPr id="7" name="TextBox 6">
            <a:extLst>
              <a:ext uri="{FF2B5EF4-FFF2-40B4-BE49-F238E27FC236}">
                <a16:creationId xmlns:a16="http://schemas.microsoft.com/office/drawing/2014/main" id="{2EFAE80E-114A-AF44-B4EE-E0FEB9FEF880}"/>
              </a:ext>
            </a:extLst>
          </p:cNvPr>
          <p:cNvSpPr txBox="1"/>
          <p:nvPr/>
        </p:nvSpPr>
        <p:spPr>
          <a:xfrm>
            <a:off x="6219568" y="4865716"/>
            <a:ext cx="5612524" cy="369332"/>
          </a:xfrm>
          <a:prstGeom prst="rect">
            <a:avLst/>
          </a:prstGeom>
          <a:solidFill>
            <a:srgbClr val="1F304E"/>
          </a:solidFill>
        </p:spPr>
        <p:txBody>
          <a:bodyPr wrap="square" rtlCol="0">
            <a:spAutoFit/>
          </a:bodyPr>
          <a:lstStyle/>
          <a:p>
            <a:pPr algn="ct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"a"</a:t>
            </a:r>
            <a:r>
              <a:rPr lang="en-US" b="0" dirty="0">
                <a:solidFill>
                  <a:srgbClr val="D4D4D4"/>
                </a:solidFill>
                <a:effectLst/>
                <a:latin typeface="Menlo" panose="020B0609030804020204" pitchFamily="49" charset="0"/>
              </a:rPr>
              <a:t>: [</a:t>
            </a:r>
            <a:r>
              <a:rPr lang="en-US" b="0" dirty="0">
                <a:solidFill>
                  <a:srgbClr val="B5CEA8"/>
                </a:solidFill>
                <a:effectLst/>
                <a:latin typeface="Menlo" panose="020B0609030804020204" pitchFamily="49" charset="0"/>
              </a:rPr>
              <a:t>10</a:t>
            </a:r>
            <a:r>
              <a:rPr lang="en-US" b="0" dirty="0">
                <a:solidFill>
                  <a:srgbClr val="D4D4D4"/>
                </a:solidFill>
                <a:effectLst/>
                <a:latin typeface="Menlo" panose="020B0609030804020204" pitchFamily="49" charset="0"/>
              </a:rPr>
              <a:t>, </a:t>
            </a:r>
            <a:r>
              <a:rPr lang="en-US" b="0" dirty="0">
                <a:solidFill>
                  <a:srgbClr val="B5CEA8"/>
                </a:solidFill>
                <a:effectLst/>
                <a:latin typeface="Menlo" panose="020B0609030804020204" pitchFamily="49" charset="0"/>
              </a:rPr>
              <a:t>11</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"x1"</a:t>
            </a:r>
            <a:r>
              <a:rPr lang="en-US" b="0" dirty="0">
                <a:solidFill>
                  <a:srgbClr val="D4D4D4"/>
                </a:solidFill>
                <a:effectLst/>
                <a:latin typeface="Menlo" panose="020B0609030804020204" pitchFamily="49" charset="0"/>
              </a:rPr>
              <a:t>: [</a:t>
            </a:r>
            <a:r>
              <a:rPr lang="en-US" b="0" dirty="0">
                <a:solidFill>
                  <a:srgbClr val="B5CEA8"/>
                </a:solidFill>
                <a:effectLst/>
                <a:latin typeface="Menlo" panose="020B0609030804020204" pitchFamily="49" charset="0"/>
              </a:rPr>
              <a:t>20</a:t>
            </a:r>
            <a:r>
              <a:rPr lang="en-US" b="0" dirty="0">
                <a:solidFill>
                  <a:srgbClr val="D4D4D4"/>
                </a:solidFill>
                <a:effectLst/>
                <a:latin typeface="Menlo" panose="020B0609030804020204" pitchFamily="49" charset="0"/>
              </a:rPr>
              <a:t>, </a:t>
            </a:r>
            <a:r>
              <a:rPr lang="en-US" b="0" dirty="0">
                <a:solidFill>
                  <a:srgbClr val="B5CEA8"/>
                </a:solidFill>
                <a:effectLst/>
                <a:latin typeface="Menlo" panose="020B0609030804020204" pitchFamily="49" charset="0"/>
              </a:rPr>
              <a:t>21</a:t>
            </a:r>
            <a:r>
              <a:rPr lang="en-US" b="0" dirty="0">
                <a:solidFill>
                  <a:srgbClr val="D4D4D4"/>
                </a:solidFill>
                <a:effectLst/>
                <a:latin typeface="Menlo" panose="020B0609030804020204" pitchFamily="49" charset="0"/>
              </a:rPr>
              <a:t>]}</a:t>
            </a:r>
          </a:p>
        </p:txBody>
      </p:sp>
      <p:sp>
        <p:nvSpPr>
          <p:cNvPr id="8" name="TextBox 7">
            <a:extLst>
              <a:ext uri="{FF2B5EF4-FFF2-40B4-BE49-F238E27FC236}">
                <a16:creationId xmlns:a16="http://schemas.microsoft.com/office/drawing/2014/main" id="{278BBEAE-2739-B911-6E69-B815AC082EC6}"/>
              </a:ext>
            </a:extLst>
          </p:cNvPr>
          <p:cNvSpPr txBox="1"/>
          <p:nvPr/>
        </p:nvSpPr>
        <p:spPr>
          <a:xfrm>
            <a:off x="359908" y="2396438"/>
            <a:ext cx="5612524" cy="2031325"/>
          </a:xfrm>
          <a:prstGeom prst="rect">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400" b="0" dirty="0">
                <a:solidFill>
                  <a:srgbClr val="C586C0"/>
                </a:solidFill>
                <a:effectLst/>
                <a:latin typeface="Menlo" panose="020B0609030804020204" pitchFamily="49" charset="0"/>
              </a:rPr>
              <a:t>from</a:t>
            </a:r>
            <a:r>
              <a:rPr lang="en-US" sz="1400" b="0" dirty="0">
                <a:solidFill>
                  <a:srgbClr val="D4D4D4"/>
                </a:solidFill>
                <a:effectLst/>
                <a:latin typeface="Menlo" panose="020B0609030804020204" pitchFamily="49" charset="0"/>
              </a:rPr>
              <a:t> </a:t>
            </a:r>
            <a:r>
              <a:rPr lang="en-US" sz="1400" b="0" dirty="0" err="1">
                <a:solidFill>
                  <a:srgbClr val="4EC9B0"/>
                </a:solidFill>
                <a:effectLst/>
                <a:latin typeface="Menlo" panose="020B0609030804020204" pitchFamily="49" charset="0"/>
              </a:rPr>
              <a:t>enum</a:t>
            </a:r>
            <a:r>
              <a:rPr lang="en-US" sz="1400" b="0" dirty="0">
                <a:solidFill>
                  <a:srgbClr val="D4D4D4"/>
                </a:solidFill>
                <a:effectLst/>
                <a:latin typeface="Menlo" panose="020B0609030804020204" pitchFamily="49" charset="0"/>
              </a:rPr>
              <a:t> </a:t>
            </a:r>
            <a:r>
              <a:rPr lang="en-US" sz="1400" b="0" dirty="0">
                <a:solidFill>
                  <a:srgbClr val="C586C0"/>
                </a:solidFill>
                <a:effectLst/>
                <a:latin typeface="Menlo" panose="020B0609030804020204" pitchFamily="49" charset="0"/>
              </a:rPr>
              <a:t>import</a:t>
            </a:r>
            <a:r>
              <a:rPr lang="en-US" sz="1400" b="0" dirty="0">
                <a:solidFill>
                  <a:srgbClr val="D4D4D4"/>
                </a:solidFill>
                <a:effectLst/>
                <a:latin typeface="Menlo" panose="020B0609030804020204" pitchFamily="49" charset="0"/>
              </a:rPr>
              <a:t> </a:t>
            </a:r>
            <a:r>
              <a:rPr lang="en-US" sz="1400" b="0" dirty="0">
                <a:solidFill>
                  <a:srgbClr val="4EC9B0"/>
                </a:solidFill>
                <a:effectLst/>
                <a:latin typeface="Menlo" panose="020B0609030804020204" pitchFamily="49" charset="0"/>
              </a:rPr>
              <a:t>Enum</a:t>
            </a:r>
            <a:endParaRPr lang="en-US" sz="1400" b="0" dirty="0">
              <a:solidFill>
                <a:srgbClr val="D4D4D4"/>
              </a:solidFill>
              <a:effectLst/>
              <a:latin typeface="Menlo" panose="020B0609030804020204" pitchFamily="49" charset="0"/>
            </a:endParaRPr>
          </a:p>
          <a:p>
            <a:r>
              <a:rPr lang="en-US" sz="1400" b="0" dirty="0">
                <a:solidFill>
                  <a:srgbClr val="C586C0"/>
                </a:solidFill>
                <a:effectLst/>
                <a:latin typeface="Menlo" panose="020B0609030804020204" pitchFamily="49" charset="0"/>
              </a:rPr>
              <a:t>import</a:t>
            </a:r>
            <a:r>
              <a:rPr lang="en-US" sz="1400" b="0" dirty="0">
                <a:solidFill>
                  <a:srgbClr val="D4D4D4"/>
                </a:solidFill>
                <a:effectLst/>
                <a:latin typeface="Menlo" panose="020B0609030804020204" pitchFamily="49" charset="0"/>
              </a:rPr>
              <a:t> </a:t>
            </a:r>
            <a:r>
              <a:rPr lang="en-US" sz="1400" b="0" dirty="0">
                <a:solidFill>
                  <a:srgbClr val="4EC9B0"/>
                </a:solidFill>
                <a:effectLst/>
                <a:latin typeface="Menlo" panose="020B0609030804020204" pitchFamily="49" charset="0"/>
              </a:rPr>
              <a:t>pandas</a:t>
            </a:r>
            <a:r>
              <a:rPr lang="en-US" sz="1400" b="0" dirty="0">
                <a:solidFill>
                  <a:srgbClr val="D4D4D4"/>
                </a:solidFill>
                <a:effectLst/>
                <a:latin typeface="Menlo" panose="020B0609030804020204" pitchFamily="49" charset="0"/>
              </a:rPr>
              <a:t> </a:t>
            </a:r>
            <a:r>
              <a:rPr lang="en-US" sz="1400" b="0" dirty="0">
                <a:solidFill>
                  <a:srgbClr val="C586C0"/>
                </a:solidFill>
                <a:effectLst/>
                <a:latin typeface="Menlo" panose="020B0609030804020204" pitchFamily="49" charset="0"/>
              </a:rPr>
              <a:t>as</a:t>
            </a:r>
            <a:r>
              <a:rPr lang="en-US" sz="1400" b="0" dirty="0">
                <a:solidFill>
                  <a:srgbClr val="D4D4D4"/>
                </a:solidFill>
                <a:effectLst/>
                <a:latin typeface="Menlo" panose="020B0609030804020204" pitchFamily="49" charset="0"/>
              </a:rPr>
              <a:t> </a:t>
            </a:r>
            <a:r>
              <a:rPr lang="en-US" sz="1400" b="0" dirty="0">
                <a:solidFill>
                  <a:srgbClr val="4EC9B0"/>
                </a:solidFill>
                <a:effectLst/>
                <a:latin typeface="Menlo" panose="020B0609030804020204" pitchFamily="49" charset="0"/>
              </a:rPr>
              <a:t>pd</a:t>
            </a:r>
            <a:endParaRPr lang="en-US" sz="1400" b="0" dirty="0">
              <a:solidFill>
                <a:srgbClr val="D4D4D4"/>
              </a:solidFill>
              <a:effectLst/>
              <a:latin typeface="Menlo" panose="020B0609030804020204" pitchFamily="49" charset="0"/>
            </a:endParaRPr>
          </a:p>
          <a:p>
            <a:br>
              <a:rPr lang="en-US" sz="1400" b="0" dirty="0">
                <a:solidFill>
                  <a:srgbClr val="D4D4D4"/>
                </a:solidFill>
                <a:effectLst/>
                <a:latin typeface="Menlo" panose="020B0609030804020204" pitchFamily="49" charset="0"/>
              </a:rPr>
            </a:br>
            <a:r>
              <a:rPr lang="en-US" sz="1400" b="0" dirty="0">
                <a:solidFill>
                  <a:srgbClr val="569CD6"/>
                </a:solidFill>
                <a:effectLst/>
                <a:latin typeface="Menlo" panose="020B0609030804020204" pitchFamily="49" charset="0"/>
              </a:rPr>
              <a:t>class</a:t>
            </a:r>
            <a:r>
              <a:rPr lang="en-US" sz="1400" b="0" dirty="0">
                <a:solidFill>
                  <a:srgbClr val="D4D4D4"/>
                </a:solidFill>
                <a:effectLst/>
                <a:latin typeface="Menlo" panose="020B0609030804020204" pitchFamily="49" charset="0"/>
              </a:rPr>
              <a:t> </a:t>
            </a:r>
            <a:r>
              <a:rPr lang="en-US" sz="1400" b="0" dirty="0">
                <a:solidFill>
                  <a:srgbClr val="4EC9B0"/>
                </a:solidFill>
                <a:effectLst/>
                <a:latin typeface="Menlo" panose="020B0609030804020204" pitchFamily="49" charset="0"/>
              </a:rPr>
              <a:t>E</a:t>
            </a:r>
            <a:r>
              <a:rPr lang="en-US" sz="1400" b="0" dirty="0">
                <a:solidFill>
                  <a:srgbClr val="D4D4D4"/>
                </a:solidFill>
                <a:effectLst/>
                <a:latin typeface="Menlo" panose="020B0609030804020204" pitchFamily="49" charset="0"/>
              </a:rPr>
              <a:t>(</a:t>
            </a:r>
            <a:r>
              <a:rPr lang="en-US" sz="1400" b="0" dirty="0">
                <a:solidFill>
                  <a:srgbClr val="4EC9B0"/>
                </a:solidFill>
                <a:effectLst/>
                <a:latin typeface="Menlo" panose="020B0609030804020204" pitchFamily="49" charset="0"/>
              </a:rPr>
              <a:t>Enum</a:t>
            </a:r>
            <a:r>
              <a:rPr lang="en-US" sz="1400" b="0" dirty="0">
                <a:solidFill>
                  <a:srgbClr val="D4D4D4"/>
                </a:solidFill>
                <a:effectLst/>
                <a:latin typeface="Menlo" panose="020B0609030804020204" pitchFamily="49" charset="0"/>
              </a:rPr>
              <a:t>):</a:t>
            </a:r>
          </a:p>
          <a:p>
            <a:r>
              <a:rPr lang="en-US" sz="1400" b="0" dirty="0">
                <a:solidFill>
                  <a:srgbClr val="4FC1FF"/>
                </a:solidFill>
                <a:effectLst/>
                <a:latin typeface="Menlo" panose="020B0609030804020204" pitchFamily="49" charset="0"/>
              </a:rPr>
              <a:t>X1</a:t>
            </a:r>
            <a:r>
              <a:rPr lang="en-US" sz="1400" b="0" dirty="0">
                <a:solidFill>
                  <a:srgbClr val="D4D4D4"/>
                </a:solidFill>
                <a:effectLst/>
                <a:latin typeface="Menlo" panose="020B0609030804020204" pitchFamily="49" charset="0"/>
              </a:rPr>
              <a:t> = </a:t>
            </a:r>
            <a:r>
              <a:rPr lang="en-US" sz="1400" b="0" dirty="0">
                <a:solidFill>
                  <a:srgbClr val="CE9178"/>
                </a:solidFill>
                <a:effectLst/>
                <a:latin typeface="Menlo" panose="020B0609030804020204" pitchFamily="49" charset="0"/>
              </a:rPr>
              <a:t>"x1"</a:t>
            </a:r>
            <a:endParaRPr lang="en-US" sz="1400" b="0" dirty="0">
              <a:solidFill>
                <a:srgbClr val="D4D4D4"/>
              </a:solidFill>
              <a:effectLst/>
              <a:latin typeface="Menlo" panose="020B0609030804020204" pitchFamily="49" charset="0"/>
            </a:endParaRPr>
          </a:p>
          <a:p>
            <a:r>
              <a:rPr lang="en-US" sz="1400" b="0" dirty="0">
                <a:solidFill>
                  <a:srgbClr val="4FC1FF"/>
                </a:solidFill>
                <a:effectLst/>
                <a:latin typeface="Menlo" panose="020B0609030804020204" pitchFamily="49" charset="0"/>
              </a:rPr>
              <a:t>X2</a:t>
            </a:r>
            <a:r>
              <a:rPr lang="en-US" sz="1400" b="0" dirty="0">
                <a:solidFill>
                  <a:srgbClr val="D4D4D4"/>
                </a:solidFill>
                <a:effectLst/>
                <a:latin typeface="Menlo" panose="020B0609030804020204" pitchFamily="49" charset="0"/>
              </a:rPr>
              <a:t> = </a:t>
            </a:r>
            <a:r>
              <a:rPr lang="en-US" sz="1400" b="0" dirty="0">
                <a:solidFill>
                  <a:srgbClr val="CE9178"/>
                </a:solidFill>
                <a:effectLst/>
                <a:latin typeface="Menlo" panose="020B0609030804020204" pitchFamily="49" charset="0"/>
              </a:rPr>
              <a:t>"x2"</a:t>
            </a:r>
            <a:endParaRPr lang="en-US" sz="1400" b="0" dirty="0">
              <a:solidFill>
                <a:srgbClr val="D4D4D4"/>
              </a:solidFill>
              <a:effectLst/>
              <a:latin typeface="Menlo" panose="020B0609030804020204" pitchFamily="49" charset="0"/>
            </a:endParaRPr>
          </a:p>
          <a:p>
            <a:br>
              <a:rPr lang="en-US" sz="1400" b="0" dirty="0">
                <a:solidFill>
                  <a:srgbClr val="D4D4D4"/>
                </a:solidFill>
                <a:effectLst/>
                <a:latin typeface="Menlo" panose="020B0609030804020204" pitchFamily="49" charset="0"/>
              </a:rPr>
            </a:br>
            <a:r>
              <a:rPr lang="en-US" sz="1400" b="0" dirty="0" err="1">
                <a:solidFill>
                  <a:srgbClr val="9CDCFE"/>
                </a:solidFill>
                <a:effectLst/>
                <a:latin typeface="Menlo" panose="020B0609030804020204" pitchFamily="49" charset="0"/>
              </a:rPr>
              <a:t>df</a:t>
            </a:r>
            <a:r>
              <a:rPr lang="en-US" sz="1400" b="0" dirty="0">
                <a:solidFill>
                  <a:srgbClr val="D4D4D4"/>
                </a:solidFill>
                <a:effectLst/>
                <a:latin typeface="Menlo" panose="020B0609030804020204" pitchFamily="49" charset="0"/>
              </a:rPr>
              <a:t> = </a:t>
            </a:r>
            <a:r>
              <a:rPr lang="en-US" sz="1400" b="0" dirty="0" err="1">
                <a:solidFill>
                  <a:srgbClr val="4EC9B0"/>
                </a:solidFill>
                <a:effectLst/>
                <a:latin typeface="Menlo" panose="020B0609030804020204" pitchFamily="49" charset="0"/>
              </a:rPr>
              <a:t>pd</a:t>
            </a:r>
            <a:r>
              <a:rPr lang="en-US" sz="1400" b="0" dirty="0" err="1">
                <a:solidFill>
                  <a:srgbClr val="D4D4D4"/>
                </a:solidFill>
                <a:effectLst/>
                <a:latin typeface="Menlo" panose="020B0609030804020204" pitchFamily="49" charset="0"/>
              </a:rPr>
              <a:t>.</a:t>
            </a:r>
            <a:r>
              <a:rPr lang="en-US" sz="1400" b="0" dirty="0" err="1">
                <a:solidFill>
                  <a:srgbClr val="4EC9B0"/>
                </a:solidFill>
                <a:effectLst/>
                <a:latin typeface="Menlo" panose="020B0609030804020204" pitchFamily="49" charset="0"/>
              </a:rPr>
              <a:t>DataFrame</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index</a:t>
            </a:r>
            <a:r>
              <a:rPr lang="en-US" sz="1400" b="0" dirty="0">
                <a:solidFill>
                  <a:srgbClr val="D4D4D4"/>
                </a:solidFill>
                <a:effectLst/>
                <a:latin typeface="Menlo" panose="020B0609030804020204" pitchFamily="49" charset="0"/>
              </a:rPr>
              <a:t>=</a:t>
            </a:r>
            <a:r>
              <a:rPr lang="en-US" sz="1400" b="0" dirty="0" err="1">
                <a:solidFill>
                  <a:srgbClr val="4EC9B0"/>
                </a:solidFill>
                <a:effectLst/>
                <a:latin typeface="Menlo" panose="020B0609030804020204" pitchFamily="49" charset="0"/>
              </a:rPr>
              <a:t>pd</a:t>
            </a:r>
            <a:r>
              <a:rPr lang="en-US" sz="1400" b="0" dirty="0" err="1">
                <a:solidFill>
                  <a:srgbClr val="D4D4D4"/>
                </a:solidFill>
                <a:effectLst/>
                <a:latin typeface="Menlo" panose="020B0609030804020204" pitchFamily="49" charset="0"/>
              </a:rPr>
              <a:t>.</a:t>
            </a:r>
            <a:r>
              <a:rPr lang="en-US" sz="1400" b="0" dirty="0" err="1">
                <a:solidFill>
                  <a:srgbClr val="4EC9B0"/>
                </a:solidFill>
                <a:effectLst/>
                <a:latin typeface="Menlo" panose="020B0609030804020204" pitchFamily="49" charset="0"/>
              </a:rPr>
              <a:t>RangeIndex</a:t>
            </a:r>
            <a:r>
              <a:rPr lang="en-US" sz="1400" b="0" dirty="0">
                <a:solidFill>
                  <a:srgbClr val="D4D4D4"/>
                </a:solidFill>
                <a:effectLst/>
                <a:latin typeface="Menlo" panose="020B0609030804020204" pitchFamily="49" charset="0"/>
              </a:rPr>
              <a:t>(</a:t>
            </a:r>
            <a:r>
              <a:rPr lang="en-US" sz="1400" b="0" dirty="0">
                <a:solidFill>
                  <a:srgbClr val="B5CEA8"/>
                </a:solidFill>
                <a:effectLst/>
                <a:latin typeface="Menlo" panose="020B0609030804020204" pitchFamily="49" charset="0"/>
              </a:rPr>
              <a:t>2</a:t>
            </a:r>
            <a:r>
              <a:rPr lang="en-US" sz="1400" b="0" dirty="0">
                <a:solidFill>
                  <a:srgbClr val="D4D4D4"/>
                </a:solidFill>
                <a:effectLst/>
                <a:latin typeface="Menlo" panose="020B0609030804020204" pitchFamily="49" charset="0"/>
              </a:rPr>
              <a:t>))</a:t>
            </a:r>
          </a:p>
          <a:p>
            <a:r>
              <a:rPr lang="en-US" sz="1400" b="0" dirty="0" err="1">
                <a:solidFill>
                  <a:srgbClr val="9CDCFE"/>
                </a:solidFill>
                <a:effectLst/>
                <a:latin typeface="Menlo" panose="020B0609030804020204" pitchFamily="49" charset="0"/>
              </a:rPr>
              <a:t>df</a:t>
            </a:r>
            <a:r>
              <a:rPr lang="en-US" sz="1400" b="0" dirty="0">
                <a:solidFill>
                  <a:srgbClr val="D4D4D4"/>
                </a:solidFill>
                <a:effectLst/>
                <a:latin typeface="Menlo" panose="020B0609030804020204" pitchFamily="49" charset="0"/>
              </a:rPr>
              <a:t>[</a:t>
            </a:r>
            <a:r>
              <a:rPr lang="en-US" sz="1400" b="0" dirty="0">
                <a:solidFill>
                  <a:srgbClr val="4EC9B0"/>
                </a:solidFill>
                <a:effectLst/>
                <a:latin typeface="Menlo" panose="020B0609030804020204" pitchFamily="49" charset="0"/>
              </a:rPr>
              <a:t>E</a:t>
            </a:r>
            <a:r>
              <a:rPr lang="en-US" sz="1400" b="0" dirty="0">
                <a:solidFill>
                  <a:srgbClr val="D4D4D4"/>
                </a:solidFill>
                <a:effectLst/>
                <a:latin typeface="Menlo" panose="020B0609030804020204" pitchFamily="49" charset="0"/>
              </a:rPr>
              <a:t>.</a:t>
            </a:r>
            <a:r>
              <a:rPr lang="en-US" sz="1400" b="0" dirty="0">
                <a:solidFill>
                  <a:srgbClr val="4FC1FF"/>
                </a:solidFill>
                <a:effectLst/>
                <a:latin typeface="Menlo" panose="020B0609030804020204" pitchFamily="49" charset="0"/>
              </a:rPr>
              <a:t>X1</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20</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21</a:t>
            </a:r>
            <a:r>
              <a:rPr lang="en-US" sz="1400" b="0" dirty="0">
                <a:solidFill>
                  <a:srgbClr val="D4D4D4"/>
                </a:solidFill>
                <a:effectLst/>
                <a:latin typeface="Menlo" panose="020B0609030804020204" pitchFamily="49" charset="0"/>
              </a:rPr>
              <a:t>]</a:t>
            </a:r>
          </a:p>
        </p:txBody>
      </p:sp>
      <p:sp>
        <p:nvSpPr>
          <p:cNvPr id="11" name="TextBox 10">
            <a:extLst>
              <a:ext uri="{FF2B5EF4-FFF2-40B4-BE49-F238E27FC236}">
                <a16:creationId xmlns:a16="http://schemas.microsoft.com/office/drawing/2014/main" id="{4C6CA3E3-83FE-7990-F0A6-D817B104F09E}"/>
              </a:ext>
            </a:extLst>
          </p:cNvPr>
          <p:cNvSpPr txBox="1"/>
          <p:nvPr/>
        </p:nvSpPr>
        <p:spPr>
          <a:xfrm>
            <a:off x="359908" y="4866489"/>
            <a:ext cx="5612524" cy="369332"/>
          </a:xfrm>
          <a:prstGeom prst="rect">
            <a:avLst/>
          </a:prstGeom>
          <a:solidFill>
            <a:srgbClr val="1F304E"/>
          </a:solidFill>
        </p:spPr>
        <p:txBody>
          <a:bodyPr wrap="square" rtlCol="0">
            <a:spAutoFit/>
          </a:bodyPr>
          <a:lstStyle/>
          <a:p>
            <a:pPr algn="ctr"/>
            <a:r>
              <a:rPr lang="en-US" dirty="0" err="1">
                <a:solidFill>
                  <a:schemeClr val="bg1"/>
                </a:solidFill>
                <a:latin typeface="Menlo" panose="020B0609030804020204" pitchFamily="49" charset="0"/>
                <a:ea typeface="Menlo" panose="020B0609030804020204" pitchFamily="49" charset="0"/>
                <a:cs typeface="Menlo" panose="020B0609030804020204" pitchFamily="49" charset="0"/>
              </a:rPr>
              <a:t>pandas.errors.InvalidIndexError</a:t>
            </a:r>
            <a:r>
              <a:rPr lang="en-US" dirty="0">
                <a:solidFill>
                  <a:schemeClr val="bg1"/>
                </a:solidFill>
                <a:latin typeface="Menlo" panose="020B0609030804020204" pitchFamily="49" charset="0"/>
                <a:ea typeface="Menlo" panose="020B0609030804020204" pitchFamily="49" charset="0"/>
                <a:cs typeface="Menlo" panose="020B0609030804020204" pitchFamily="49" charset="0"/>
              </a:rPr>
              <a:t>: E.X1</a:t>
            </a:r>
            <a:endParaRPr lang="en-US"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p:txBody>
      </p:sp>
      <p:sp>
        <p:nvSpPr>
          <p:cNvPr id="16" name="TextBox 15">
            <a:extLst>
              <a:ext uri="{FF2B5EF4-FFF2-40B4-BE49-F238E27FC236}">
                <a16:creationId xmlns:a16="http://schemas.microsoft.com/office/drawing/2014/main" id="{D36DC986-6CEF-A500-102D-DE4AC8F5BFB0}"/>
              </a:ext>
            </a:extLst>
          </p:cNvPr>
          <p:cNvSpPr txBox="1"/>
          <p:nvPr/>
        </p:nvSpPr>
        <p:spPr>
          <a:xfrm>
            <a:off x="8031892" y="2026333"/>
            <a:ext cx="2718486" cy="369332"/>
          </a:xfrm>
          <a:prstGeom prst="rect">
            <a:avLst/>
          </a:prstGeom>
          <a:noFill/>
        </p:spPr>
        <p:txBody>
          <a:bodyPr wrap="square" rtlCol="0">
            <a:spAutoFit/>
          </a:bodyPr>
          <a:lstStyle/>
          <a:p>
            <a:r>
              <a:rPr lang="en-US" dirty="0"/>
              <a:t>Expected behavior</a:t>
            </a:r>
            <a:endParaRPr lang="en-KR" dirty="0"/>
          </a:p>
        </p:txBody>
      </p:sp>
      <p:sp>
        <p:nvSpPr>
          <p:cNvPr id="17" name="TextBox 16">
            <a:extLst>
              <a:ext uri="{FF2B5EF4-FFF2-40B4-BE49-F238E27FC236}">
                <a16:creationId xmlns:a16="http://schemas.microsoft.com/office/drawing/2014/main" id="{EB0D3D46-778E-D562-2443-30065166A930}"/>
              </a:ext>
            </a:extLst>
          </p:cNvPr>
          <p:cNvSpPr txBox="1"/>
          <p:nvPr/>
        </p:nvSpPr>
        <p:spPr>
          <a:xfrm>
            <a:off x="1806927" y="2026333"/>
            <a:ext cx="2718486" cy="369332"/>
          </a:xfrm>
          <a:prstGeom prst="rect">
            <a:avLst/>
          </a:prstGeom>
          <a:noFill/>
        </p:spPr>
        <p:txBody>
          <a:bodyPr wrap="square" rtlCol="0">
            <a:spAutoFit/>
          </a:bodyPr>
          <a:lstStyle/>
          <a:p>
            <a:r>
              <a:rPr lang="en-US" dirty="0"/>
              <a:t>C</a:t>
            </a:r>
            <a:r>
              <a:rPr lang="en-KR" dirty="0"/>
              <a:t>urrent behavior</a:t>
            </a:r>
          </a:p>
        </p:txBody>
      </p:sp>
    </p:spTree>
    <p:extLst>
      <p:ext uri="{BB962C8B-B14F-4D97-AF65-F5344CB8AC3E}">
        <p14:creationId xmlns:p14="http://schemas.microsoft.com/office/powerpoint/2010/main" val="3040967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700C5-E9C4-F76A-2854-82F70DBDEB3C}"/>
              </a:ext>
            </a:extLst>
          </p:cNvPr>
          <p:cNvSpPr>
            <a:spLocks noGrp="1"/>
          </p:cNvSpPr>
          <p:nvPr>
            <p:ph type="title"/>
          </p:nvPr>
        </p:nvSpPr>
        <p:spPr/>
        <p:txBody>
          <a:bodyPr/>
          <a:lstStyle/>
          <a:p>
            <a:r>
              <a:rPr lang="en-KR" dirty="0"/>
              <a:t>Reproducing the issue 1</a:t>
            </a:r>
          </a:p>
        </p:txBody>
      </p:sp>
      <p:pic>
        <p:nvPicPr>
          <p:cNvPr id="3" name="Screen Recording 2023-04-18 at 7.45.12 AM">
            <a:hlinkClick r:id="" action="ppaction://media"/>
            <a:extLst>
              <a:ext uri="{FF2B5EF4-FFF2-40B4-BE49-F238E27FC236}">
                <a16:creationId xmlns:a16="http://schemas.microsoft.com/office/drawing/2014/main" id="{5F8E1BEC-15A2-AB5E-1059-7208B933ACC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701694" y="1922114"/>
            <a:ext cx="4788612" cy="4122519"/>
          </a:xfrm>
          <a:prstGeom prst="rect">
            <a:avLst/>
          </a:prstGeom>
        </p:spPr>
      </p:pic>
    </p:spTree>
    <p:extLst>
      <p:ext uri="{BB962C8B-B14F-4D97-AF65-F5344CB8AC3E}">
        <p14:creationId xmlns:p14="http://schemas.microsoft.com/office/powerpoint/2010/main" val="173065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6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4ABD5-E0AA-904F-6E8B-7609F8B38E22}"/>
              </a:ext>
            </a:extLst>
          </p:cNvPr>
          <p:cNvSpPr>
            <a:spLocks noGrp="1"/>
          </p:cNvSpPr>
          <p:nvPr>
            <p:ph type="title"/>
          </p:nvPr>
        </p:nvSpPr>
        <p:spPr/>
        <p:txBody>
          <a:bodyPr/>
          <a:lstStyle/>
          <a:p>
            <a:r>
              <a:rPr lang="en-KR" dirty="0"/>
              <a:t>Example of bug 2</a:t>
            </a:r>
          </a:p>
        </p:txBody>
      </p:sp>
      <p:pic>
        <p:nvPicPr>
          <p:cNvPr id="5" name="Content Placeholder 4" descr="Graphical user interface, application, Teams&#10;&#10;Description automatically generated">
            <a:extLst>
              <a:ext uri="{FF2B5EF4-FFF2-40B4-BE49-F238E27FC236}">
                <a16:creationId xmlns:a16="http://schemas.microsoft.com/office/drawing/2014/main" id="{AC758859-E570-D8A6-8649-69FB4305F114}"/>
              </a:ext>
            </a:extLst>
          </p:cNvPr>
          <p:cNvPicPr>
            <a:picLocks noGrp="1" noChangeAspect="1"/>
          </p:cNvPicPr>
          <p:nvPr>
            <p:ph idx="1"/>
          </p:nvPr>
        </p:nvPicPr>
        <p:blipFill>
          <a:blip r:embed="rId2"/>
          <a:stretch>
            <a:fillRect/>
          </a:stretch>
        </p:blipFill>
        <p:spPr>
          <a:xfrm>
            <a:off x="5511800" y="2011892"/>
            <a:ext cx="6178237" cy="4553682"/>
          </a:xfrm>
        </p:spPr>
      </p:pic>
      <p:sp>
        <p:nvSpPr>
          <p:cNvPr id="6" name="TextBox 5">
            <a:extLst>
              <a:ext uri="{FF2B5EF4-FFF2-40B4-BE49-F238E27FC236}">
                <a16:creationId xmlns:a16="http://schemas.microsoft.com/office/drawing/2014/main" id="{4688DAE4-8743-E05A-015B-7680CFFE4E00}"/>
              </a:ext>
            </a:extLst>
          </p:cNvPr>
          <p:cNvSpPr txBox="1"/>
          <p:nvPr/>
        </p:nvSpPr>
        <p:spPr>
          <a:xfrm>
            <a:off x="457200" y="2011892"/>
            <a:ext cx="4707467" cy="2862322"/>
          </a:xfrm>
          <a:prstGeom prst="rect">
            <a:avLst/>
          </a:prstGeom>
          <a:noFill/>
        </p:spPr>
        <p:txBody>
          <a:bodyPr wrap="square" rtlCol="0">
            <a:spAutoFit/>
          </a:bodyPr>
          <a:lstStyle/>
          <a:p>
            <a:pPr marL="285750" indent="-285750">
              <a:buFont typeface="Arial" panose="020B0604020202020204" pitchFamily="34" charset="0"/>
              <a:buChar char="•"/>
            </a:pPr>
            <a:r>
              <a:rPr lang="en-KR" dirty="0"/>
              <a:t>Source: GitHub Pandas Repository Issues</a:t>
            </a:r>
          </a:p>
          <a:p>
            <a:pPr marL="285750" indent="-285750">
              <a:buFont typeface="Arial" panose="020B0604020202020204" pitchFamily="34" charset="0"/>
              <a:buChar char="•"/>
            </a:pPr>
            <a:r>
              <a:rPr lang="en-KR" dirty="0"/>
              <a:t>Basic Description: </a:t>
            </a:r>
            <a:r>
              <a:rPr lang="en-US" dirty="0" err="1">
                <a:solidFill>
                  <a:schemeClr val="accent2">
                    <a:lumMod val="75000"/>
                  </a:schemeClr>
                </a:solidFill>
              </a:rPr>
              <a:t>ignore_index</a:t>
            </a:r>
            <a:r>
              <a:rPr lang="en-US" dirty="0"/>
              <a:t> used to reset the index of sorted </a:t>
            </a:r>
            <a:r>
              <a:rPr lang="en-US" dirty="0" err="1"/>
              <a:t>DataFrame</a:t>
            </a:r>
            <a:r>
              <a:rPr lang="en-US" dirty="0"/>
              <a:t>, but since Pandas’ version 2.0.0 and greater the index remains unchanged.</a:t>
            </a:r>
          </a:p>
          <a:p>
            <a:pPr marL="285750" indent="-285750">
              <a:buFont typeface="Arial" panose="020B0604020202020204" pitchFamily="34" charset="0"/>
              <a:buChar char="•"/>
            </a:pPr>
            <a:r>
              <a:rPr lang="en-US" dirty="0"/>
              <a:t>Expected behavior: </a:t>
            </a:r>
            <a:r>
              <a:rPr lang="en-US" b="0" i="0" dirty="0">
                <a:solidFill>
                  <a:srgbClr val="1F2328"/>
                </a:solidFill>
                <a:effectLst/>
                <a:latin typeface="-apple-system"/>
              </a:rPr>
              <a:t>reset </a:t>
            </a:r>
            <a:r>
              <a:rPr lang="en-US" b="0" i="0" dirty="0" err="1">
                <a:solidFill>
                  <a:srgbClr val="1F2328"/>
                </a:solidFill>
                <a:effectLst/>
                <a:latin typeface="-apple-system"/>
              </a:rPr>
              <a:t>dataframe</a:t>
            </a:r>
            <a:r>
              <a:rPr lang="en-US" b="0" i="0" dirty="0">
                <a:solidFill>
                  <a:srgbClr val="1F2328"/>
                </a:solidFill>
                <a:effectLst/>
                <a:latin typeface="-apple-system"/>
              </a:rPr>
              <a:t> index if </a:t>
            </a:r>
            <a:r>
              <a:rPr lang="en-US" b="0" i="0" dirty="0" err="1">
                <a:solidFill>
                  <a:schemeClr val="accent2">
                    <a:lumMod val="75000"/>
                  </a:schemeClr>
                </a:solidFill>
                <a:effectLst/>
                <a:latin typeface="Andale Mono" panose="020B0509000000000004" pitchFamily="49" charset="0"/>
              </a:rPr>
              <a:t>sort_values</a:t>
            </a:r>
            <a:r>
              <a:rPr lang="en-US" b="0" i="0" dirty="0">
                <a:solidFill>
                  <a:schemeClr val="accent2">
                    <a:lumMod val="75000"/>
                  </a:schemeClr>
                </a:solidFill>
                <a:effectLst/>
                <a:latin typeface="Andale Mono" panose="020B0509000000000004" pitchFamily="49" charset="0"/>
              </a:rPr>
              <a:t> </a:t>
            </a:r>
            <a:r>
              <a:rPr lang="en-US" b="0" i="0" dirty="0">
                <a:solidFill>
                  <a:srgbClr val="1F2328"/>
                </a:solidFill>
                <a:effectLst/>
                <a:latin typeface="-apple-system"/>
              </a:rPr>
              <a:t>is called with </a:t>
            </a:r>
            <a:r>
              <a:rPr lang="en-US" b="0" i="0" dirty="0" err="1">
                <a:solidFill>
                  <a:schemeClr val="accent2">
                    <a:lumMod val="75000"/>
                  </a:schemeClr>
                </a:solidFill>
                <a:effectLst/>
                <a:latin typeface="Andale Mono" panose="020B0509000000000004" pitchFamily="49" charset="0"/>
              </a:rPr>
              <a:t>ignore_index</a:t>
            </a:r>
            <a:r>
              <a:rPr lang="en-US" b="0" i="0" dirty="0">
                <a:solidFill>
                  <a:schemeClr val="accent2">
                    <a:lumMod val="75000"/>
                  </a:schemeClr>
                </a:solidFill>
                <a:effectLst/>
                <a:latin typeface="Andale Mono" panose="020B0509000000000004" pitchFamily="49" charset="0"/>
              </a:rPr>
              <a:t>=</a:t>
            </a:r>
            <a:r>
              <a:rPr lang="en-US" b="0" i="0" dirty="0">
                <a:solidFill>
                  <a:schemeClr val="accent5">
                    <a:lumMod val="75000"/>
                  </a:schemeClr>
                </a:solidFill>
                <a:effectLst/>
                <a:latin typeface="Andale Mono" panose="020B0509000000000004" pitchFamily="49" charset="0"/>
              </a:rPr>
              <a:t>True</a:t>
            </a:r>
          </a:p>
          <a:p>
            <a:pPr marL="285750" indent="-285750">
              <a:buFont typeface="Arial" panose="020B0604020202020204" pitchFamily="34" charset="0"/>
              <a:buChar char="•"/>
            </a:pPr>
            <a:r>
              <a:rPr lang="en-US" dirty="0"/>
              <a:t>Issue URL: https://</a:t>
            </a:r>
            <a:r>
              <a:rPr lang="en-US" dirty="0" err="1"/>
              <a:t>github.com</a:t>
            </a:r>
            <a:r>
              <a:rPr lang="en-US" dirty="0"/>
              <a:t>/pandas-dev/pandas/issues/52553</a:t>
            </a:r>
            <a:endParaRPr lang="en-KR" dirty="0"/>
          </a:p>
        </p:txBody>
      </p:sp>
      <p:pic>
        <p:nvPicPr>
          <p:cNvPr id="4" name="Picture 3" descr="Icon&#10;&#10;Description automatically generated">
            <a:extLst>
              <a:ext uri="{FF2B5EF4-FFF2-40B4-BE49-F238E27FC236}">
                <a16:creationId xmlns:a16="http://schemas.microsoft.com/office/drawing/2014/main" id="{533A4A72-F3A7-BD81-C643-86091EEAB73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274164" y="5010849"/>
            <a:ext cx="1073537" cy="969538"/>
          </a:xfrm>
          <a:prstGeom prst="rect">
            <a:avLst/>
          </a:prstGeom>
        </p:spPr>
      </p:pic>
    </p:spTree>
    <p:extLst>
      <p:ext uri="{BB962C8B-B14F-4D97-AF65-F5344CB8AC3E}">
        <p14:creationId xmlns:p14="http://schemas.microsoft.com/office/powerpoint/2010/main" val="34832435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B950F4C9-4CB6-454D-FEAF-CF2ECF3FC664}"/>
              </a:ext>
            </a:extLst>
          </p:cNvPr>
          <p:cNvGraphicFramePr>
            <a:graphicFrameLocks noGrp="1"/>
          </p:cNvGraphicFramePr>
          <p:nvPr>
            <p:extLst>
              <p:ext uri="{D42A27DB-BD31-4B8C-83A1-F6EECF244321}">
                <p14:modId xmlns:p14="http://schemas.microsoft.com/office/powerpoint/2010/main" val="1059443707"/>
              </p:ext>
            </p:extLst>
          </p:nvPr>
        </p:nvGraphicFramePr>
        <p:xfrm>
          <a:off x="7159454" y="4672723"/>
          <a:ext cx="2872509" cy="2030655"/>
        </p:xfrm>
        <a:graphic>
          <a:graphicData uri="http://schemas.openxmlformats.org/drawingml/2006/table">
            <a:tbl>
              <a:tblPr firstRow="1" bandRow="1">
                <a:tableStyleId>{2D5ABB26-0587-4C30-8999-92F81FD0307C}</a:tableStyleId>
              </a:tblPr>
              <a:tblGrid>
                <a:gridCol w="957503">
                  <a:extLst>
                    <a:ext uri="{9D8B030D-6E8A-4147-A177-3AD203B41FA5}">
                      <a16:colId xmlns:a16="http://schemas.microsoft.com/office/drawing/2014/main" val="1620297677"/>
                    </a:ext>
                  </a:extLst>
                </a:gridCol>
                <a:gridCol w="957503">
                  <a:extLst>
                    <a:ext uri="{9D8B030D-6E8A-4147-A177-3AD203B41FA5}">
                      <a16:colId xmlns:a16="http://schemas.microsoft.com/office/drawing/2014/main" val="2423394988"/>
                    </a:ext>
                  </a:extLst>
                </a:gridCol>
                <a:gridCol w="957503">
                  <a:extLst>
                    <a:ext uri="{9D8B030D-6E8A-4147-A177-3AD203B41FA5}">
                      <a16:colId xmlns:a16="http://schemas.microsoft.com/office/drawing/2014/main" val="3963638721"/>
                    </a:ext>
                  </a:extLst>
                </a:gridCol>
              </a:tblGrid>
              <a:tr h="406131">
                <a:tc gridSpan="3">
                  <a:txBody>
                    <a:bodyPr/>
                    <a:lstStyle/>
                    <a:p>
                      <a:pPr algn="ctr"/>
                      <a:r>
                        <a:rPr lang="en-KR" dirty="0">
                          <a:solidFill>
                            <a:schemeClr val="bg1"/>
                          </a:solidFill>
                        </a:rPr>
                        <a:t>Data Frame Object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accent2"/>
                    </a:solidFill>
                  </a:tcPr>
                </a:tc>
                <a:tc hMerge="1">
                  <a:txBody>
                    <a:bodyPr/>
                    <a:lstStyle/>
                    <a:p>
                      <a:endParaRPr lang="en-KR" dirty="0"/>
                    </a:p>
                  </a:txBody>
                  <a:tcPr/>
                </a:tc>
                <a:tc hMerge="1">
                  <a:txBody>
                    <a:bodyPr/>
                    <a:lstStyle/>
                    <a:p>
                      <a:endParaRPr lang="en-KR" dirty="0"/>
                    </a:p>
                  </a:txBody>
                  <a:tcPr/>
                </a:tc>
                <a:extLst>
                  <a:ext uri="{0D108BD9-81ED-4DB2-BD59-A6C34878D82A}">
                    <a16:rowId xmlns:a16="http://schemas.microsoft.com/office/drawing/2014/main" val="2023737489"/>
                  </a:ext>
                </a:extLst>
              </a:tr>
              <a:tr h="406131">
                <a:tc>
                  <a:txBody>
                    <a:bodyPr/>
                    <a:lstStyle/>
                    <a:p>
                      <a:endParaRPr lang="en-KR" dirty="0"/>
                    </a:p>
                  </a:txBody>
                  <a:tcPr>
                    <a:lnL w="12700" cap="flat" cmpd="sng" algn="ctr">
                      <a:solidFill>
                        <a:schemeClr val="tx1"/>
                      </a:solidFill>
                      <a:prstDash val="solid"/>
                      <a:round/>
                      <a:headEnd type="none" w="med" len="med"/>
                      <a:tailEnd type="none" w="med" len="med"/>
                    </a:lnL>
                    <a:lnT>
                      <a:noFill/>
                    </a:lnT>
                  </a:tcPr>
                </a:tc>
                <a:tc>
                  <a:txBody>
                    <a:bodyPr/>
                    <a:lstStyle/>
                    <a:p>
                      <a:r>
                        <a:rPr lang="en-KR" dirty="0"/>
                        <a:t>Name</a:t>
                      </a:r>
                    </a:p>
                  </a:txBody>
                  <a:tcPr>
                    <a:lnT>
                      <a:noFill/>
                    </a:lnT>
                  </a:tcPr>
                </a:tc>
                <a:tc>
                  <a:txBody>
                    <a:bodyPr/>
                    <a:lstStyle/>
                    <a:p>
                      <a:r>
                        <a:rPr lang="en-KR" dirty="0"/>
                        <a:t>Age</a:t>
                      </a:r>
                    </a:p>
                  </a:txBody>
                  <a:tcPr>
                    <a:lnR w="12700" cap="flat" cmpd="sng" algn="ctr">
                      <a:solidFill>
                        <a:schemeClr val="tx1"/>
                      </a:solidFill>
                      <a:prstDash val="solid"/>
                      <a:round/>
                      <a:headEnd type="none" w="med" len="med"/>
                      <a:tailEnd type="none" w="med" len="med"/>
                    </a:lnR>
                    <a:lnT>
                      <a:noFill/>
                    </a:lnT>
                  </a:tcPr>
                </a:tc>
                <a:extLst>
                  <a:ext uri="{0D108BD9-81ED-4DB2-BD59-A6C34878D82A}">
                    <a16:rowId xmlns:a16="http://schemas.microsoft.com/office/drawing/2014/main" val="2625854840"/>
                  </a:ext>
                </a:extLst>
              </a:tr>
              <a:tr h="406131">
                <a:tc>
                  <a:txBody>
                    <a:bodyPr/>
                    <a:lstStyle/>
                    <a:p>
                      <a:r>
                        <a:rPr lang="en-KR" dirty="0"/>
                        <a:t>1</a:t>
                      </a:r>
                    </a:p>
                  </a:txBody>
                  <a:tcPr>
                    <a:lnL w="12700" cap="flat" cmpd="sng" algn="ctr">
                      <a:solidFill>
                        <a:schemeClr val="tx1"/>
                      </a:solidFill>
                      <a:prstDash val="solid"/>
                      <a:round/>
                      <a:headEnd type="none" w="med" len="med"/>
                      <a:tailEnd type="none" w="med" len="med"/>
                    </a:lnL>
                  </a:tcPr>
                </a:tc>
                <a:tc>
                  <a:txBody>
                    <a:bodyPr/>
                    <a:lstStyle/>
                    <a:p>
                      <a:r>
                        <a:rPr lang="en-KR" dirty="0"/>
                        <a:t>Jane</a:t>
                      </a:r>
                    </a:p>
                  </a:txBody>
                  <a:tcPr/>
                </a:tc>
                <a:tc>
                  <a:txBody>
                    <a:bodyPr/>
                    <a:lstStyle/>
                    <a:p>
                      <a:r>
                        <a:rPr lang="en-KR" dirty="0"/>
                        <a:t>25</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24609542"/>
                  </a:ext>
                </a:extLst>
              </a:tr>
              <a:tr h="406131">
                <a:tc>
                  <a:txBody>
                    <a:bodyPr/>
                    <a:lstStyle/>
                    <a:p>
                      <a:r>
                        <a:rPr lang="en-KR" dirty="0"/>
                        <a:t>0</a:t>
                      </a:r>
                    </a:p>
                  </a:txBody>
                  <a:tcPr>
                    <a:lnL w="12700" cap="flat" cmpd="sng" algn="ctr">
                      <a:solidFill>
                        <a:schemeClr val="tx1"/>
                      </a:solidFill>
                      <a:prstDash val="solid"/>
                      <a:round/>
                      <a:headEnd type="none" w="med" len="med"/>
                      <a:tailEnd type="none" w="med" len="med"/>
                    </a:lnL>
                  </a:tcPr>
                </a:tc>
                <a:tc>
                  <a:txBody>
                    <a:bodyPr/>
                    <a:lstStyle/>
                    <a:p>
                      <a:r>
                        <a:rPr lang="en-KR" dirty="0"/>
                        <a:t>John</a:t>
                      </a:r>
                    </a:p>
                  </a:txBody>
                  <a:tcPr/>
                </a:tc>
                <a:tc>
                  <a:txBody>
                    <a:bodyPr/>
                    <a:lstStyle/>
                    <a:p>
                      <a:r>
                        <a:rPr lang="en-KR" dirty="0"/>
                        <a:t>30</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44235915"/>
                  </a:ext>
                </a:extLst>
              </a:tr>
              <a:tr h="406131">
                <a:tc>
                  <a:txBody>
                    <a:bodyPr/>
                    <a:lstStyle/>
                    <a:p>
                      <a:r>
                        <a:rPr lang="en-KR" dirty="0"/>
                        <a:t>2</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KR" dirty="0"/>
                        <a:t>Bob</a:t>
                      </a:r>
                    </a:p>
                  </a:txBody>
                  <a:tcPr>
                    <a:lnB w="12700" cap="flat" cmpd="sng" algn="ctr">
                      <a:solidFill>
                        <a:schemeClr val="tx1"/>
                      </a:solidFill>
                      <a:prstDash val="solid"/>
                      <a:round/>
                      <a:headEnd type="none" w="med" len="med"/>
                      <a:tailEnd type="none" w="med" len="med"/>
                    </a:lnB>
                  </a:tcPr>
                </a:tc>
                <a:tc>
                  <a:txBody>
                    <a:bodyPr/>
                    <a:lstStyle/>
                    <a:p>
                      <a:r>
                        <a:rPr lang="en-KR" dirty="0"/>
                        <a:t>40</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7210116"/>
                  </a:ext>
                </a:extLst>
              </a:tr>
            </a:tbl>
          </a:graphicData>
        </a:graphic>
      </p:graphicFrame>
      <p:sp>
        <p:nvSpPr>
          <p:cNvPr id="2" name="Title 1">
            <a:extLst>
              <a:ext uri="{FF2B5EF4-FFF2-40B4-BE49-F238E27FC236}">
                <a16:creationId xmlns:a16="http://schemas.microsoft.com/office/drawing/2014/main" id="{9A7FE621-1BBF-0D7E-A6C4-FDDBEED01315}"/>
              </a:ext>
            </a:extLst>
          </p:cNvPr>
          <p:cNvSpPr>
            <a:spLocks noGrp="1"/>
          </p:cNvSpPr>
          <p:nvPr>
            <p:ph type="title"/>
          </p:nvPr>
        </p:nvSpPr>
        <p:spPr/>
        <p:txBody>
          <a:bodyPr/>
          <a:lstStyle/>
          <a:p>
            <a:r>
              <a:rPr lang="en-KR" dirty="0"/>
              <a:t>Issue 2 explanation</a:t>
            </a:r>
          </a:p>
        </p:txBody>
      </p:sp>
      <p:graphicFrame>
        <p:nvGraphicFramePr>
          <p:cNvPr id="4" name="Table 4">
            <a:extLst>
              <a:ext uri="{FF2B5EF4-FFF2-40B4-BE49-F238E27FC236}">
                <a16:creationId xmlns:a16="http://schemas.microsoft.com/office/drawing/2014/main" id="{C8E296C0-464A-BBBB-1068-B905B61E28A5}"/>
              </a:ext>
            </a:extLst>
          </p:cNvPr>
          <p:cNvGraphicFramePr>
            <a:graphicFrameLocks noGrp="1"/>
          </p:cNvGraphicFramePr>
          <p:nvPr/>
        </p:nvGraphicFramePr>
        <p:xfrm>
          <a:off x="581192" y="2242665"/>
          <a:ext cx="2872509" cy="2030655"/>
        </p:xfrm>
        <a:graphic>
          <a:graphicData uri="http://schemas.openxmlformats.org/drawingml/2006/table">
            <a:tbl>
              <a:tblPr firstRow="1" bandRow="1">
                <a:tableStyleId>{2D5ABB26-0587-4C30-8999-92F81FD0307C}</a:tableStyleId>
              </a:tblPr>
              <a:tblGrid>
                <a:gridCol w="957503">
                  <a:extLst>
                    <a:ext uri="{9D8B030D-6E8A-4147-A177-3AD203B41FA5}">
                      <a16:colId xmlns:a16="http://schemas.microsoft.com/office/drawing/2014/main" val="1620297677"/>
                    </a:ext>
                  </a:extLst>
                </a:gridCol>
                <a:gridCol w="957503">
                  <a:extLst>
                    <a:ext uri="{9D8B030D-6E8A-4147-A177-3AD203B41FA5}">
                      <a16:colId xmlns:a16="http://schemas.microsoft.com/office/drawing/2014/main" val="2423394988"/>
                    </a:ext>
                  </a:extLst>
                </a:gridCol>
                <a:gridCol w="957503">
                  <a:extLst>
                    <a:ext uri="{9D8B030D-6E8A-4147-A177-3AD203B41FA5}">
                      <a16:colId xmlns:a16="http://schemas.microsoft.com/office/drawing/2014/main" val="3963638721"/>
                    </a:ext>
                  </a:extLst>
                </a:gridCol>
              </a:tblGrid>
              <a:tr h="406131">
                <a:tc gridSpan="3">
                  <a:txBody>
                    <a:bodyPr/>
                    <a:lstStyle/>
                    <a:p>
                      <a:pPr algn="ctr"/>
                      <a:r>
                        <a:rPr lang="en-KR" dirty="0">
                          <a:solidFill>
                            <a:schemeClr val="bg1"/>
                          </a:solidFill>
                        </a:rPr>
                        <a:t>Data Frame Object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accent2"/>
                    </a:solidFill>
                  </a:tcPr>
                </a:tc>
                <a:tc hMerge="1">
                  <a:txBody>
                    <a:bodyPr/>
                    <a:lstStyle/>
                    <a:p>
                      <a:endParaRPr lang="en-KR" dirty="0"/>
                    </a:p>
                  </a:txBody>
                  <a:tcPr/>
                </a:tc>
                <a:tc hMerge="1">
                  <a:txBody>
                    <a:bodyPr/>
                    <a:lstStyle/>
                    <a:p>
                      <a:endParaRPr lang="en-KR" dirty="0"/>
                    </a:p>
                  </a:txBody>
                  <a:tcPr/>
                </a:tc>
                <a:extLst>
                  <a:ext uri="{0D108BD9-81ED-4DB2-BD59-A6C34878D82A}">
                    <a16:rowId xmlns:a16="http://schemas.microsoft.com/office/drawing/2014/main" val="2023737489"/>
                  </a:ext>
                </a:extLst>
              </a:tr>
              <a:tr h="406131">
                <a:tc>
                  <a:txBody>
                    <a:bodyPr/>
                    <a:lstStyle/>
                    <a:p>
                      <a:endParaRPr lang="en-KR" dirty="0"/>
                    </a:p>
                  </a:txBody>
                  <a:tcPr>
                    <a:lnL w="12700" cap="flat" cmpd="sng" algn="ctr">
                      <a:solidFill>
                        <a:schemeClr val="tx1"/>
                      </a:solidFill>
                      <a:prstDash val="solid"/>
                      <a:round/>
                      <a:headEnd type="none" w="med" len="med"/>
                      <a:tailEnd type="none" w="med" len="med"/>
                    </a:lnL>
                    <a:lnT>
                      <a:noFill/>
                    </a:lnT>
                  </a:tcPr>
                </a:tc>
                <a:tc>
                  <a:txBody>
                    <a:bodyPr/>
                    <a:lstStyle/>
                    <a:p>
                      <a:r>
                        <a:rPr lang="en-KR" dirty="0"/>
                        <a:t>Name</a:t>
                      </a:r>
                    </a:p>
                  </a:txBody>
                  <a:tcPr>
                    <a:lnT>
                      <a:noFill/>
                    </a:lnT>
                  </a:tcPr>
                </a:tc>
                <a:tc>
                  <a:txBody>
                    <a:bodyPr/>
                    <a:lstStyle/>
                    <a:p>
                      <a:r>
                        <a:rPr lang="en-KR" dirty="0"/>
                        <a:t>Age</a:t>
                      </a:r>
                    </a:p>
                  </a:txBody>
                  <a:tcPr>
                    <a:lnR w="12700" cap="flat" cmpd="sng" algn="ctr">
                      <a:solidFill>
                        <a:schemeClr val="tx1"/>
                      </a:solidFill>
                      <a:prstDash val="solid"/>
                      <a:round/>
                      <a:headEnd type="none" w="med" len="med"/>
                      <a:tailEnd type="none" w="med" len="med"/>
                    </a:lnR>
                    <a:lnT>
                      <a:noFill/>
                    </a:lnT>
                  </a:tcPr>
                </a:tc>
                <a:extLst>
                  <a:ext uri="{0D108BD9-81ED-4DB2-BD59-A6C34878D82A}">
                    <a16:rowId xmlns:a16="http://schemas.microsoft.com/office/drawing/2014/main" val="2625854840"/>
                  </a:ext>
                </a:extLst>
              </a:tr>
              <a:tr h="406131">
                <a:tc>
                  <a:txBody>
                    <a:bodyPr/>
                    <a:lstStyle/>
                    <a:p>
                      <a:r>
                        <a:rPr lang="en-KR" dirty="0"/>
                        <a:t>0</a:t>
                      </a:r>
                    </a:p>
                  </a:txBody>
                  <a:tcPr>
                    <a:lnL w="12700" cap="flat" cmpd="sng" algn="ctr">
                      <a:solidFill>
                        <a:schemeClr val="tx1"/>
                      </a:solidFill>
                      <a:prstDash val="solid"/>
                      <a:round/>
                      <a:headEnd type="none" w="med" len="med"/>
                      <a:tailEnd type="none" w="med" len="med"/>
                    </a:lnL>
                  </a:tcPr>
                </a:tc>
                <a:tc>
                  <a:txBody>
                    <a:bodyPr/>
                    <a:lstStyle/>
                    <a:p>
                      <a:r>
                        <a:rPr lang="en-KR" dirty="0"/>
                        <a:t>Jhon</a:t>
                      </a:r>
                    </a:p>
                  </a:txBody>
                  <a:tcPr/>
                </a:tc>
                <a:tc>
                  <a:txBody>
                    <a:bodyPr/>
                    <a:lstStyle/>
                    <a:p>
                      <a:r>
                        <a:rPr lang="en-KR" dirty="0"/>
                        <a:t>30</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24609542"/>
                  </a:ext>
                </a:extLst>
              </a:tr>
              <a:tr h="406131">
                <a:tc>
                  <a:txBody>
                    <a:bodyPr/>
                    <a:lstStyle/>
                    <a:p>
                      <a:r>
                        <a:rPr lang="en-KR" dirty="0"/>
                        <a:t>1</a:t>
                      </a:r>
                    </a:p>
                  </a:txBody>
                  <a:tcPr>
                    <a:lnL w="12700" cap="flat" cmpd="sng" algn="ctr">
                      <a:solidFill>
                        <a:schemeClr val="tx1"/>
                      </a:solidFill>
                      <a:prstDash val="solid"/>
                      <a:round/>
                      <a:headEnd type="none" w="med" len="med"/>
                      <a:tailEnd type="none" w="med" len="med"/>
                    </a:lnL>
                  </a:tcPr>
                </a:tc>
                <a:tc>
                  <a:txBody>
                    <a:bodyPr/>
                    <a:lstStyle/>
                    <a:p>
                      <a:r>
                        <a:rPr lang="en-KR" dirty="0"/>
                        <a:t>Jane</a:t>
                      </a:r>
                    </a:p>
                  </a:txBody>
                  <a:tcPr/>
                </a:tc>
                <a:tc>
                  <a:txBody>
                    <a:bodyPr/>
                    <a:lstStyle/>
                    <a:p>
                      <a:r>
                        <a:rPr lang="en-KR" dirty="0"/>
                        <a:t>25</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44235915"/>
                  </a:ext>
                </a:extLst>
              </a:tr>
              <a:tr h="406131">
                <a:tc>
                  <a:txBody>
                    <a:bodyPr/>
                    <a:lstStyle/>
                    <a:p>
                      <a:r>
                        <a:rPr lang="en-KR" dirty="0"/>
                        <a:t>2</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KR" dirty="0"/>
                        <a:t>Bob</a:t>
                      </a:r>
                    </a:p>
                  </a:txBody>
                  <a:tcPr>
                    <a:lnB w="12700" cap="flat" cmpd="sng" algn="ctr">
                      <a:solidFill>
                        <a:schemeClr val="tx1"/>
                      </a:solidFill>
                      <a:prstDash val="solid"/>
                      <a:round/>
                      <a:headEnd type="none" w="med" len="med"/>
                      <a:tailEnd type="none" w="med" len="med"/>
                    </a:lnB>
                  </a:tcPr>
                </a:tc>
                <a:tc>
                  <a:txBody>
                    <a:bodyPr/>
                    <a:lstStyle/>
                    <a:p>
                      <a:r>
                        <a:rPr lang="en-KR" dirty="0"/>
                        <a:t>40</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7210116"/>
                  </a:ext>
                </a:extLst>
              </a:tr>
            </a:tbl>
          </a:graphicData>
        </a:graphic>
      </p:graphicFrame>
      <p:sp>
        <p:nvSpPr>
          <p:cNvPr id="9" name="Right Arrow 8">
            <a:extLst>
              <a:ext uri="{FF2B5EF4-FFF2-40B4-BE49-F238E27FC236}">
                <a16:creationId xmlns:a16="http://schemas.microsoft.com/office/drawing/2014/main" id="{09367214-1CDA-9C1A-F8F2-FB99672B53AA}"/>
              </a:ext>
            </a:extLst>
          </p:cNvPr>
          <p:cNvSpPr/>
          <p:nvPr/>
        </p:nvSpPr>
        <p:spPr>
          <a:xfrm>
            <a:off x="3591098" y="3166701"/>
            <a:ext cx="3404298" cy="5245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i="0" dirty="0" err="1">
                <a:solidFill>
                  <a:srgbClr val="FFFFFF"/>
                </a:solidFill>
                <a:effectLst/>
                <a:latin typeface="Söhne Mono"/>
              </a:rPr>
              <a:t>df.sort_values</a:t>
            </a:r>
            <a:r>
              <a:rPr lang="en-US" sz="1400" b="0" i="0" dirty="0">
                <a:solidFill>
                  <a:srgbClr val="FFFFFF"/>
                </a:solidFill>
                <a:effectLst/>
                <a:latin typeface="Söhne Mono"/>
              </a:rPr>
              <a:t>(</a:t>
            </a:r>
            <a:r>
              <a:rPr lang="en-US" sz="1400" b="0" i="0" dirty="0">
                <a:solidFill>
                  <a:srgbClr val="2E95D3"/>
                </a:solidFill>
                <a:effectLst/>
                <a:latin typeface="Söhne Mono"/>
              </a:rPr>
              <a:t>by</a:t>
            </a:r>
            <a:r>
              <a:rPr lang="en-US" sz="1400" b="0" i="0" dirty="0">
                <a:solidFill>
                  <a:srgbClr val="FFFFFF"/>
                </a:solidFill>
                <a:effectLst/>
                <a:latin typeface="Söhne Mono"/>
              </a:rPr>
              <a:t>=</a:t>
            </a:r>
            <a:r>
              <a:rPr lang="en-US" sz="1400" b="0" i="0" dirty="0">
                <a:solidFill>
                  <a:srgbClr val="00A67D"/>
                </a:solidFill>
                <a:effectLst/>
                <a:latin typeface="Söhne Mono"/>
              </a:rPr>
              <a:t>'Age'</a:t>
            </a:r>
            <a:r>
              <a:rPr lang="en-US" sz="1400" b="0" i="0" dirty="0">
                <a:solidFill>
                  <a:srgbClr val="FFFFFF"/>
                </a:solidFill>
                <a:effectLst/>
                <a:latin typeface="Söhne Mono"/>
              </a:rPr>
              <a:t>)</a:t>
            </a:r>
            <a:endParaRPr lang="en-KR" sz="1400" dirty="0"/>
          </a:p>
        </p:txBody>
      </p:sp>
      <p:graphicFrame>
        <p:nvGraphicFramePr>
          <p:cNvPr id="10" name="Table 4">
            <a:extLst>
              <a:ext uri="{FF2B5EF4-FFF2-40B4-BE49-F238E27FC236}">
                <a16:creationId xmlns:a16="http://schemas.microsoft.com/office/drawing/2014/main" id="{442A8219-64E2-E5F8-869A-45CF02B4F75C}"/>
              </a:ext>
            </a:extLst>
          </p:cNvPr>
          <p:cNvGraphicFramePr>
            <a:graphicFrameLocks noGrp="1"/>
          </p:cNvGraphicFramePr>
          <p:nvPr/>
        </p:nvGraphicFramePr>
        <p:xfrm>
          <a:off x="7159454" y="2242664"/>
          <a:ext cx="2872509" cy="2030655"/>
        </p:xfrm>
        <a:graphic>
          <a:graphicData uri="http://schemas.openxmlformats.org/drawingml/2006/table">
            <a:tbl>
              <a:tblPr firstRow="1" bandRow="1">
                <a:tableStyleId>{2D5ABB26-0587-4C30-8999-92F81FD0307C}</a:tableStyleId>
              </a:tblPr>
              <a:tblGrid>
                <a:gridCol w="957503">
                  <a:extLst>
                    <a:ext uri="{9D8B030D-6E8A-4147-A177-3AD203B41FA5}">
                      <a16:colId xmlns:a16="http://schemas.microsoft.com/office/drawing/2014/main" val="1620297677"/>
                    </a:ext>
                  </a:extLst>
                </a:gridCol>
                <a:gridCol w="957503">
                  <a:extLst>
                    <a:ext uri="{9D8B030D-6E8A-4147-A177-3AD203B41FA5}">
                      <a16:colId xmlns:a16="http://schemas.microsoft.com/office/drawing/2014/main" val="2423394988"/>
                    </a:ext>
                  </a:extLst>
                </a:gridCol>
                <a:gridCol w="957503">
                  <a:extLst>
                    <a:ext uri="{9D8B030D-6E8A-4147-A177-3AD203B41FA5}">
                      <a16:colId xmlns:a16="http://schemas.microsoft.com/office/drawing/2014/main" val="3963638721"/>
                    </a:ext>
                  </a:extLst>
                </a:gridCol>
              </a:tblGrid>
              <a:tr h="406131">
                <a:tc gridSpan="3">
                  <a:txBody>
                    <a:bodyPr/>
                    <a:lstStyle/>
                    <a:p>
                      <a:pPr algn="ctr"/>
                      <a:r>
                        <a:rPr lang="en-KR" dirty="0">
                          <a:solidFill>
                            <a:schemeClr val="bg1"/>
                          </a:solidFill>
                        </a:rPr>
                        <a:t>Data Frame Object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accent2"/>
                    </a:solidFill>
                  </a:tcPr>
                </a:tc>
                <a:tc hMerge="1">
                  <a:txBody>
                    <a:bodyPr/>
                    <a:lstStyle/>
                    <a:p>
                      <a:endParaRPr lang="en-KR" dirty="0"/>
                    </a:p>
                  </a:txBody>
                  <a:tcPr/>
                </a:tc>
                <a:tc hMerge="1">
                  <a:txBody>
                    <a:bodyPr/>
                    <a:lstStyle/>
                    <a:p>
                      <a:endParaRPr lang="en-KR" dirty="0"/>
                    </a:p>
                  </a:txBody>
                  <a:tcPr/>
                </a:tc>
                <a:extLst>
                  <a:ext uri="{0D108BD9-81ED-4DB2-BD59-A6C34878D82A}">
                    <a16:rowId xmlns:a16="http://schemas.microsoft.com/office/drawing/2014/main" val="2023737489"/>
                  </a:ext>
                </a:extLst>
              </a:tr>
              <a:tr h="406131">
                <a:tc>
                  <a:txBody>
                    <a:bodyPr/>
                    <a:lstStyle/>
                    <a:p>
                      <a:endParaRPr lang="en-KR" dirty="0"/>
                    </a:p>
                  </a:txBody>
                  <a:tcPr>
                    <a:lnL w="12700" cap="flat" cmpd="sng" algn="ctr">
                      <a:solidFill>
                        <a:schemeClr val="tx1"/>
                      </a:solidFill>
                      <a:prstDash val="solid"/>
                      <a:round/>
                      <a:headEnd type="none" w="med" len="med"/>
                      <a:tailEnd type="none" w="med" len="med"/>
                    </a:lnL>
                    <a:lnT>
                      <a:noFill/>
                    </a:lnT>
                  </a:tcPr>
                </a:tc>
                <a:tc>
                  <a:txBody>
                    <a:bodyPr/>
                    <a:lstStyle/>
                    <a:p>
                      <a:r>
                        <a:rPr lang="en-KR" dirty="0"/>
                        <a:t>Name</a:t>
                      </a:r>
                    </a:p>
                  </a:txBody>
                  <a:tcPr>
                    <a:lnT>
                      <a:noFill/>
                    </a:lnT>
                  </a:tcPr>
                </a:tc>
                <a:tc>
                  <a:txBody>
                    <a:bodyPr/>
                    <a:lstStyle/>
                    <a:p>
                      <a:r>
                        <a:rPr lang="en-KR" dirty="0"/>
                        <a:t>Age</a:t>
                      </a:r>
                    </a:p>
                  </a:txBody>
                  <a:tcPr>
                    <a:lnR w="12700" cap="flat" cmpd="sng" algn="ctr">
                      <a:solidFill>
                        <a:schemeClr val="tx1"/>
                      </a:solidFill>
                      <a:prstDash val="solid"/>
                      <a:round/>
                      <a:headEnd type="none" w="med" len="med"/>
                      <a:tailEnd type="none" w="med" len="med"/>
                    </a:lnR>
                    <a:lnT>
                      <a:noFill/>
                    </a:lnT>
                  </a:tcPr>
                </a:tc>
                <a:extLst>
                  <a:ext uri="{0D108BD9-81ED-4DB2-BD59-A6C34878D82A}">
                    <a16:rowId xmlns:a16="http://schemas.microsoft.com/office/drawing/2014/main" val="2625854840"/>
                  </a:ext>
                </a:extLst>
              </a:tr>
              <a:tr h="406131">
                <a:tc>
                  <a:txBody>
                    <a:bodyPr/>
                    <a:lstStyle/>
                    <a:p>
                      <a:r>
                        <a:rPr lang="en-KR" dirty="0"/>
                        <a:t>1</a:t>
                      </a:r>
                    </a:p>
                  </a:txBody>
                  <a:tcPr>
                    <a:lnL w="12700" cap="flat" cmpd="sng" algn="ctr">
                      <a:solidFill>
                        <a:schemeClr val="tx1"/>
                      </a:solidFill>
                      <a:prstDash val="solid"/>
                      <a:round/>
                      <a:headEnd type="none" w="med" len="med"/>
                      <a:tailEnd type="none" w="med" len="med"/>
                    </a:lnL>
                  </a:tcPr>
                </a:tc>
                <a:tc>
                  <a:txBody>
                    <a:bodyPr/>
                    <a:lstStyle/>
                    <a:p>
                      <a:r>
                        <a:rPr lang="en-KR" dirty="0"/>
                        <a:t>Jane</a:t>
                      </a:r>
                    </a:p>
                  </a:txBody>
                  <a:tcPr/>
                </a:tc>
                <a:tc>
                  <a:txBody>
                    <a:bodyPr/>
                    <a:lstStyle/>
                    <a:p>
                      <a:r>
                        <a:rPr lang="en-KR" dirty="0"/>
                        <a:t>25</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24609542"/>
                  </a:ext>
                </a:extLst>
              </a:tr>
              <a:tr h="406131">
                <a:tc>
                  <a:txBody>
                    <a:bodyPr/>
                    <a:lstStyle/>
                    <a:p>
                      <a:r>
                        <a:rPr lang="en-KR" dirty="0"/>
                        <a:t>0</a:t>
                      </a:r>
                    </a:p>
                  </a:txBody>
                  <a:tcPr>
                    <a:lnL w="12700" cap="flat" cmpd="sng" algn="ctr">
                      <a:solidFill>
                        <a:schemeClr val="tx1"/>
                      </a:solidFill>
                      <a:prstDash val="solid"/>
                      <a:round/>
                      <a:headEnd type="none" w="med" len="med"/>
                      <a:tailEnd type="none" w="med" len="med"/>
                    </a:lnL>
                  </a:tcPr>
                </a:tc>
                <a:tc>
                  <a:txBody>
                    <a:bodyPr/>
                    <a:lstStyle/>
                    <a:p>
                      <a:r>
                        <a:rPr lang="en-KR" dirty="0"/>
                        <a:t>John</a:t>
                      </a:r>
                    </a:p>
                  </a:txBody>
                  <a:tcPr/>
                </a:tc>
                <a:tc>
                  <a:txBody>
                    <a:bodyPr/>
                    <a:lstStyle/>
                    <a:p>
                      <a:r>
                        <a:rPr lang="en-KR" dirty="0"/>
                        <a:t>30</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44235915"/>
                  </a:ext>
                </a:extLst>
              </a:tr>
              <a:tr h="406131">
                <a:tc>
                  <a:txBody>
                    <a:bodyPr/>
                    <a:lstStyle/>
                    <a:p>
                      <a:r>
                        <a:rPr lang="en-KR" dirty="0"/>
                        <a:t>2</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KR" dirty="0"/>
                        <a:t>Bob</a:t>
                      </a:r>
                    </a:p>
                  </a:txBody>
                  <a:tcPr>
                    <a:lnB w="12700" cap="flat" cmpd="sng" algn="ctr">
                      <a:solidFill>
                        <a:schemeClr val="tx1"/>
                      </a:solidFill>
                      <a:prstDash val="solid"/>
                      <a:round/>
                      <a:headEnd type="none" w="med" len="med"/>
                      <a:tailEnd type="none" w="med" len="med"/>
                    </a:lnB>
                  </a:tcPr>
                </a:tc>
                <a:tc>
                  <a:txBody>
                    <a:bodyPr/>
                    <a:lstStyle/>
                    <a:p>
                      <a:r>
                        <a:rPr lang="en-KR" dirty="0"/>
                        <a:t>40</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7210116"/>
                  </a:ext>
                </a:extLst>
              </a:tr>
            </a:tbl>
          </a:graphicData>
        </a:graphic>
      </p:graphicFrame>
      <p:sp>
        <p:nvSpPr>
          <p:cNvPr id="12" name="Right Arrow 11">
            <a:extLst>
              <a:ext uri="{FF2B5EF4-FFF2-40B4-BE49-F238E27FC236}">
                <a16:creationId xmlns:a16="http://schemas.microsoft.com/office/drawing/2014/main" id="{03A27BAB-0A9D-3B53-2BFA-4030B7212C90}"/>
              </a:ext>
            </a:extLst>
          </p:cNvPr>
          <p:cNvSpPr/>
          <p:nvPr/>
        </p:nvSpPr>
        <p:spPr>
          <a:xfrm rot="1076731">
            <a:off x="3515121" y="4410424"/>
            <a:ext cx="3569081" cy="5245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i="0" dirty="0" err="1">
                <a:solidFill>
                  <a:srgbClr val="FFFFFF"/>
                </a:solidFill>
                <a:effectLst/>
                <a:latin typeface="Söhne Mono"/>
              </a:rPr>
              <a:t>df.sort_values</a:t>
            </a:r>
            <a:r>
              <a:rPr lang="en-US" sz="1400" b="0" i="0" dirty="0">
                <a:solidFill>
                  <a:srgbClr val="FFFFFF"/>
                </a:solidFill>
                <a:effectLst/>
                <a:latin typeface="Söhne Mono"/>
              </a:rPr>
              <a:t>(</a:t>
            </a:r>
            <a:r>
              <a:rPr lang="en-US" sz="1400" b="0" i="0" dirty="0">
                <a:solidFill>
                  <a:srgbClr val="2E95D3"/>
                </a:solidFill>
                <a:effectLst/>
                <a:latin typeface="Söhne Mono"/>
              </a:rPr>
              <a:t>by</a:t>
            </a:r>
            <a:r>
              <a:rPr lang="en-US" sz="1400" b="0" i="0" dirty="0">
                <a:solidFill>
                  <a:srgbClr val="FFFFFF"/>
                </a:solidFill>
                <a:effectLst/>
                <a:latin typeface="Söhne Mono"/>
              </a:rPr>
              <a:t>=</a:t>
            </a:r>
            <a:r>
              <a:rPr lang="en-US" sz="1400" b="0" i="0" dirty="0">
                <a:solidFill>
                  <a:srgbClr val="00A67D"/>
                </a:solidFill>
                <a:effectLst/>
                <a:latin typeface="Söhne Mono"/>
              </a:rPr>
              <a:t>'Age'</a:t>
            </a:r>
            <a:r>
              <a:rPr lang="en-US" sz="1400" b="0" i="0" dirty="0">
                <a:solidFill>
                  <a:srgbClr val="FFFFFF"/>
                </a:solidFill>
                <a:effectLst/>
                <a:latin typeface="Söhne Mono"/>
              </a:rPr>
              <a:t>, </a:t>
            </a:r>
            <a:r>
              <a:rPr lang="en-US" sz="1400" b="0" i="0" dirty="0" err="1">
                <a:solidFill>
                  <a:srgbClr val="FFFFFF"/>
                </a:solidFill>
                <a:effectLst/>
                <a:latin typeface="Söhne Mono"/>
              </a:rPr>
              <a:t>ignore_index</a:t>
            </a:r>
            <a:r>
              <a:rPr lang="en-US" sz="1400" b="0" i="0" dirty="0">
                <a:solidFill>
                  <a:srgbClr val="FFFFFF"/>
                </a:solidFill>
                <a:effectLst/>
                <a:latin typeface="Söhne Mono"/>
              </a:rPr>
              <a:t>=True)</a:t>
            </a:r>
            <a:endParaRPr lang="en-KR" sz="1400" dirty="0"/>
          </a:p>
        </p:txBody>
      </p:sp>
      <p:graphicFrame>
        <p:nvGraphicFramePr>
          <p:cNvPr id="13" name="Table 4">
            <a:extLst>
              <a:ext uri="{FF2B5EF4-FFF2-40B4-BE49-F238E27FC236}">
                <a16:creationId xmlns:a16="http://schemas.microsoft.com/office/drawing/2014/main" id="{E31BAD89-D561-F9DB-1093-E0E00FD614B4}"/>
              </a:ext>
            </a:extLst>
          </p:cNvPr>
          <p:cNvGraphicFramePr>
            <a:graphicFrameLocks noGrp="1"/>
          </p:cNvGraphicFramePr>
          <p:nvPr>
            <p:extLst>
              <p:ext uri="{D42A27DB-BD31-4B8C-83A1-F6EECF244321}">
                <p14:modId xmlns:p14="http://schemas.microsoft.com/office/powerpoint/2010/main" val="811695029"/>
              </p:ext>
            </p:extLst>
          </p:nvPr>
        </p:nvGraphicFramePr>
        <p:xfrm>
          <a:off x="7159453" y="4672723"/>
          <a:ext cx="2872509" cy="2030655"/>
        </p:xfrm>
        <a:graphic>
          <a:graphicData uri="http://schemas.openxmlformats.org/drawingml/2006/table">
            <a:tbl>
              <a:tblPr firstRow="1" bandRow="1">
                <a:tableStyleId>{2D5ABB26-0587-4C30-8999-92F81FD0307C}</a:tableStyleId>
              </a:tblPr>
              <a:tblGrid>
                <a:gridCol w="957503">
                  <a:extLst>
                    <a:ext uri="{9D8B030D-6E8A-4147-A177-3AD203B41FA5}">
                      <a16:colId xmlns:a16="http://schemas.microsoft.com/office/drawing/2014/main" val="1620297677"/>
                    </a:ext>
                  </a:extLst>
                </a:gridCol>
                <a:gridCol w="957503">
                  <a:extLst>
                    <a:ext uri="{9D8B030D-6E8A-4147-A177-3AD203B41FA5}">
                      <a16:colId xmlns:a16="http://schemas.microsoft.com/office/drawing/2014/main" val="2423394988"/>
                    </a:ext>
                  </a:extLst>
                </a:gridCol>
                <a:gridCol w="957503">
                  <a:extLst>
                    <a:ext uri="{9D8B030D-6E8A-4147-A177-3AD203B41FA5}">
                      <a16:colId xmlns:a16="http://schemas.microsoft.com/office/drawing/2014/main" val="3963638721"/>
                    </a:ext>
                  </a:extLst>
                </a:gridCol>
              </a:tblGrid>
              <a:tr h="406131">
                <a:tc gridSpan="3">
                  <a:txBody>
                    <a:bodyPr/>
                    <a:lstStyle/>
                    <a:p>
                      <a:pPr algn="ctr"/>
                      <a:r>
                        <a:rPr lang="en-KR" dirty="0">
                          <a:solidFill>
                            <a:schemeClr val="bg1"/>
                          </a:solidFill>
                        </a:rPr>
                        <a:t>Data Frame Object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accent2"/>
                    </a:solidFill>
                  </a:tcPr>
                </a:tc>
                <a:tc hMerge="1">
                  <a:txBody>
                    <a:bodyPr/>
                    <a:lstStyle/>
                    <a:p>
                      <a:endParaRPr lang="en-KR" dirty="0"/>
                    </a:p>
                  </a:txBody>
                  <a:tcPr/>
                </a:tc>
                <a:tc hMerge="1">
                  <a:txBody>
                    <a:bodyPr/>
                    <a:lstStyle/>
                    <a:p>
                      <a:endParaRPr lang="en-KR" dirty="0"/>
                    </a:p>
                  </a:txBody>
                  <a:tcPr/>
                </a:tc>
                <a:extLst>
                  <a:ext uri="{0D108BD9-81ED-4DB2-BD59-A6C34878D82A}">
                    <a16:rowId xmlns:a16="http://schemas.microsoft.com/office/drawing/2014/main" val="2023737489"/>
                  </a:ext>
                </a:extLst>
              </a:tr>
              <a:tr h="406131">
                <a:tc>
                  <a:txBody>
                    <a:bodyPr/>
                    <a:lstStyle/>
                    <a:p>
                      <a:endParaRPr lang="en-KR" dirty="0"/>
                    </a:p>
                  </a:txBody>
                  <a:tcPr>
                    <a:lnL w="12700" cap="flat" cmpd="sng" algn="ctr">
                      <a:solidFill>
                        <a:schemeClr val="tx1"/>
                      </a:solidFill>
                      <a:prstDash val="solid"/>
                      <a:round/>
                      <a:headEnd type="none" w="med" len="med"/>
                      <a:tailEnd type="none" w="med" len="med"/>
                    </a:lnL>
                    <a:lnT>
                      <a:noFill/>
                    </a:lnT>
                    <a:solidFill>
                      <a:schemeClr val="bg1"/>
                    </a:solidFill>
                  </a:tcPr>
                </a:tc>
                <a:tc>
                  <a:txBody>
                    <a:bodyPr/>
                    <a:lstStyle/>
                    <a:p>
                      <a:r>
                        <a:rPr lang="en-KR" dirty="0"/>
                        <a:t>Name</a:t>
                      </a:r>
                    </a:p>
                  </a:txBody>
                  <a:tcPr>
                    <a:lnT>
                      <a:noFill/>
                    </a:lnT>
                    <a:solidFill>
                      <a:schemeClr val="bg1"/>
                    </a:solidFill>
                  </a:tcPr>
                </a:tc>
                <a:tc>
                  <a:txBody>
                    <a:bodyPr/>
                    <a:lstStyle/>
                    <a:p>
                      <a:r>
                        <a:rPr lang="en-KR" dirty="0"/>
                        <a:t>Age</a:t>
                      </a:r>
                    </a:p>
                  </a:txBody>
                  <a:tcPr>
                    <a:lnR w="12700" cap="flat" cmpd="sng" algn="ctr">
                      <a:solidFill>
                        <a:schemeClr val="tx1"/>
                      </a:solidFill>
                      <a:prstDash val="solid"/>
                      <a:round/>
                      <a:headEnd type="none" w="med" len="med"/>
                      <a:tailEnd type="none" w="med" len="med"/>
                    </a:lnR>
                    <a:lnT>
                      <a:noFill/>
                    </a:lnT>
                    <a:solidFill>
                      <a:schemeClr val="bg1"/>
                    </a:solidFill>
                  </a:tcPr>
                </a:tc>
                <a:extLst>
                  <a:ext uri="{0D108BD9-81ED-4DB2-BD59-A6C34878D82A}">
                    <a16:rowId xmlns:a16="http://schemas.microsoft.com/office/drawing/2014/main" val="2625854840"/>
                  </a:ext>
                </a:extLst>
              </a:tr>
              <a:tr h="406131">
                <a:tc>
                  <a:txBody>
                    <a:bodyPr/>
                    <a:lstStyle/>
                    <a:p>
                      <a:r>
                        <a:rPr lang="en-KR" dirty="0"/>
                        <a:t>0</a:t>
                      </a:r>
                    </a:p>
                  </a:txBody>
                  <a:tcPr>
                    <a:lnL w="12700" cap="flat" cmpd="sng" algn="ctr">
                      <a:solidFill>
                        <a:schemeClr val="tx1"/>
                      </a:solidFill>
                      <a:prstDash val="solid"/>
                      <a:round/>
                      <a:headEnd type="none" w="med" len="med"/>
                      <a:tailEnd type="none" w="med" len="med"/>
                    </a:lnL>
                    <a:solidFill>
                      <a:schemeClr val="bg1"/>
                    </a:solidFill>
                  </a:tcPr>
                </a:tc>
                <a:tc>
                  <a:txBody>
                    <a:bodyPr/>
                    <a:lstStyle/>
                    <a:p>
                      <a:r>
                        <a:rPr lang="en-KR" dirty="0"/>
                        <a:t>Jane</a:t>
                      </a:r>
                    </a:p>
                  </a:txBody>
                  <a:tcPr>
                    <a:solidFill>
                      <a:schemeClr val="bg1"/>
                    </a:solidFill>
                  </a:tcPr>
                </a:tc>
                <a:tc>
                  <a:txBody>
                    <a:bodyPr/>
                    <a:lstStyle/>
                    <a:p>
                      <a:r>
                        <a:rPr lang="en-KR" dirty="0"/>
                        <a:t>25</a:t>
                      </a:r>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624609542"/>
                  </a:ext>
                </a:extLst>
              </a:tr>
              <a:tr h="406131">
                <a:tc>
                  <a:txBody>
                    <a:bodyPr/>
                    <a:lstStyle/>
                    <a:p>
                      <a:r>
                        <a:rPr lang="en-KR" dirty="0"/>
                        <a:t>1</a:t>
                      </a:r>
                    </a:p>
                  </a:txBody>
                  <a:tcPr>
                    <a:lnL w="12700" cap="flat" cmpd="sng" algn="ctr">
                      <a:solidFill>
                        <a:schemeClr val="tx1"/>
                      </a:solidFill>
                      <a:prstDash val="solid"/>
                      <a:round/>
                      <a:headEnd type="none" w="med" len="med"/>
                      <a:tailEnd type="none" w="med" len="med"/>
                    </a:lnL>
                    <a:solidFill>
                      <a:schemeClr val="bg1"/>
                    </a:solidFill>
                  </a:tcPr>
                </a:tc>
                <a:tc>
                  <a:txBody>
                    <a:bodyPr/>
                    <a:lstStyle/>
                    <a:p>
                      <a:r>
                        <a:rPr lang="en-KR" dirty="0"/>
                        <a:t>John</a:t>
                      </a:r>
                    </a:p>
                  </a:txBody>
                  <a:tcPr>
                    <a:solidFill>
                      <a:schemeClr val="bg1"/>
                    </a:solidFill>
                  </a:tcPr>
                </a:tc>
                <a:tc>
                  <a:txBody>
                    <a:bodyPr/>
                    <a:lstStyle/>
                    <a:p>
                      <a:r>
                        <a:rPr lang="en-KR" dirty="0"/>
                        <a:t>30</a:t>
                      </a:r>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644235915"/>
                  </a:ext>
                </a:extLst>
              </a:tr>
              <a:tr h="406131">
                <a:tc>
                  <a:txBody>
                    <a:bodyPr/>
                    <a:lstStyle/>
                    <a:p>
                      <a:r>
                        <a:rPr lang="en-KR" dirty="0"/>
                        <a:t>2</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r>
                        <a:rPr lang="en-KR" dirty="0"/>
                        <a:t>Bob</a:t>
                      </a:r>
                    </a:p>
                  </a:txBody>
                  <a:tcPr>
                    <a:lnB w="12700" cap="flat" cmpd="sng" algn="ctr">
                      <a:solidFill>
                        <a:schemeClr val="tx1"/>
                      </a:solidFill>
                      <a:prstDash val="solid"/>
                      <a:round/>
                      <a:headEnd type="none" w="med" len="med"/>
                      <a:tailEnd type="none" w="med" len="med"/>
                    </a:lnB>
                    <a:solidFill>
                      <a:schemeClr val="bg1"/>
                    </a:solidFill>
                  </a:tcPr>
                </a:tc>
                <a:tc>
                  <a:txBody>
                    <a:bodyPr/>
                    <a:lstStyle/>
                    <a:p>
                      <a:r>
                        <a:rPr lang="en-KR" dirty="0"/>
                        <a:t>40</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27210116"/>
                  </a:ext>
                </a:extLst>
              </a:tr>
            </a:tbl>
          </a:graphicData>
        </a:graphic>
      </p:graphicFrame>
      <p:sp>
        <p:nvSpPr>
          <p:cNvPr id="14" name="Rounded Rectangle 13">
            <a:extLst>
              <a:ext uri="{FF2B5EF4-FFF2-40B4-BE49-F238E27FC236}">
                <a16:creationId xmlns:a16="http://schemas.microsoft.com/office/drawing/2014/main" id="{F89FD841-B930-CA55-0271-EFD96C8FC2EB}"/>
              </a:ext>
            </a:extLst>
          </p:cNvPr>
          <p:cNvSpPr/>
          <p:nvPr/>
        </p:nvSpPr>
        <p:spPr>
          <a:xfrm>
            <a:off x="7145622" y="5472101"/>
            <a:ext cx="294269" cy="1214535"/>
          </a:xfrm>
          <a:prstGeom prst="roundRect">
            <a:avLst>
              <a:gd name="adj" fmla="val 26801"/>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KR"/>
          </a:p>
        </p:txBody>
      </p:sp>
    </p:spTree>
    <p:extLst>
      <p:ext uri="{BB962C8B-B14F-4D97-AF65-F5344CB8AC3E}">
        <p14:creationId xmlns:p14="http://schemas.microsoft.com/office/powerpoint/2010/main" val="3431795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700C5-E9C4-F76A-2854-82F70DBDEB3C}"/>
              </a:ext>
            </a:extLst>
          </p:cNvPr>
          <p:cNvSpPr>
            <a:spLocks noGrp="1"/>
          </p:cNvSpPr>
          <p:nvPr>
            <p:ph type="title"/>
          </p:nvPr>
        </p:nvSpPr>
        <p:spPr/>
        <p:txBody>
          <a:bodyPr/>
          <a:lstStyle/>
          <a:p>
            <a:r>
              <a:rPr lang="en-KR" dirty="0"/>
              <a:t>Reproducing the issue 2</a:t>
            </a:r>
          </a:p>
        </p:txBody>
      </p:sp>
      <p:pic>
        <p:nvPicPr>
          <p:cNvPr id="4" name="Screen Recording 2023-04-11 at 4.14.49 AM">
            <a:hlinkClick r:id="" action="ppaction://media"/>
            <a:extLst>
              <a:ext uri="{FF2B5EF4-FFF2-40B4-BE49-F238E27FC236}">
                <a16:creationId xmlns:a16="http://schemas.microsoft.com/office/drawing/2014/main" id="{31EA6F75-7314-152A-78AF-EEE53EE91FC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83476" y="2402836"/>
            <a:ext cx="5192110" cy="3102145"/>
          </a:xfrm>
        </p:spPr>
      </p:pic>
      <p:sp>
        <p:nvSpPr>
          <p:cNvPr id="5" name="TextBox 4">
            <a:extLst>
              <a:ext uri="{FF2B5EF4-FFF2-40B4-BE49-F238E27FC236}">
                <a16:creationId xmlns:a16="http://schemas.microsoft.com/office/drawing/2014/main" id="{6BB70693-F147-5511-EA4C-50B0D2A7CFD1}"/>
              </a:ext>
            </a:extLst>
          </p:cNvPr>
          <p:cNvSpPr txBox="1"/>
          <p:nvPr/>
        </p:nvSpPr>
        <p:spPr>
          <a:xfrm>
            <a:off x="6096000" y="2396438"/>
            <a:ext cx="5612524" cy="2462213"/>
          </a:xfrm>
          <a:prstGeom prst="rect">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400" b="0" dirty="0">
                <a:solidFill>
                  <a:srgbClr val="C586C0"/>
                </a:solidFill>
                <a:effectLst/>
                <a:latin typeface="Menlo" panose="020B0609030804020204" pitchFamily="49" charset="0"/>
              </a:rPr>
              <a:t>import</a:t>
            </a:r>
            <a:r>
              <a:rPr lang="en-US" sz="1400" b="0" dirty="0">
                <a:solidFill>
                  <a:srgbClr val="D4D4D4"/>
                </a:solidFill>
                <a:effectLst/>
                <a:latin typeface="Menlo" panose="020B0609030804020204" pitchFamily="49" charset="0"/>
              </a:rPr>
              <a:t> </a:t>
            </a:r>
            <a:r>
              <a:rPr lang="en-US" sz="1400" b="0" dirty="0">
                <a:solidFill>
                  <a:srgbClr val="4EC9B0"/>
                </a:solidFill>
                <a:effectLst/>
                <a:latin typeface="Menlo" panose="020B0609030804020204" pitchFamily="49" charset="0"/>
              </a:rPr>
              <a:t>pandas</a:t>
            </a:r>
            <a:r>
              <a:rPr lang="en-US" sz="1400" b="0" dirty="0">
                <a:solidFill>
                  <a:srgbClr val="D4D4D4"/>
                </a:solidFill>
                <a:effectLst/>
                <a:latin typeface="Menlo" panose="020B0609030804020204" pitchFamily="49" charset="0"/>
              </a:rPr>
              <a:t> </a:t>
            </a:r>
            <a:r>
              <a:rPr lang="en-US" sz="1400" b="0" dirty="0">
                <a:solidFill>
                  <a:srgbClr val="C586C0"/>
                </a:solidFill>
                <a:effectLst/>
                <a:latin typeface="Menlo" panose="020B0609030804020204" pitchFamily="49" charset="0"/>
              </a:rPr>
              <a:t>as</a:t>
            </a:r>
            <a:r>
              <a:rPr lang="en-US" sz="1400" b="0" dirty="0">
                <a:solidFill>
                  <a:srgbClr val="D4D4D4"/>
                </a:solidFill>
                <a:effectLst/>
                <a:latin typeface="Menlo" panose="020B0609030804020204" pitchFamily="49" charset="0"/>
              </a:rPr>
              <a:t> </a:t>
            </a:r>
            <a:r>
              <a:rPr lang="en-US" sz="1400" b="0" dirty="0">
                <a:solidFill>
                  <a:srgbClr val="4EC9B0"/>
                </a:solidFill>
                <a:effectLst/>
                <a:latin typeface="Menlo" panose="020B0609030804020204" pitchFamily="49" charset="0"/>
              </a:rPr>
              <a:t>pd</a:t>
            </a:r>
            <a:endParaRPr lang="en-US" sz="1400" b="0" dirty="0">
              <a:solidFill>
                <a:srgbClr val="D4D4D4"/>
              </a:solidFill>
              <a:effectLst/>
              <a:latin typeface="Menlo" panose="020B0609030804020204" pitchFamily="49" charset="0"/>
            </a:endParaRPr>
          </a:p>
          <a:p>
            <a:br>
              <a:rPr lang="en-US" sz="1400" b="0" dirty="0">
                <a:solidFill>
                  <a:srgbClr val="D4D4D4"/>
                </a:solidFill>
                <a:effectLst/>
                <a:latin typeface="Menlo" panose="020B0609030804020204" pitchFamily="49" charset="0"/>
              </a:rPr>
            </a:br>
            <a:r>
              <a:rPr lang="en-US" sz="1400" b="0" dirty="0" err="1">
                <a:solidFill>
                  <a:srgbClr val="9CDCFE"/>
                </a:solidFill>
                <a:effectLst/>
                <a:latin typeface="Menlo" panose="020B0609030804020204" pitchFamily="49" charset="0"/>
              </a:rPr>
              <a:t>df</a:t>
            </a:r>
            <a:r>
              <a:rPr lang="en-US" sz="1400" b="0" dirty="0">
                <a:solidFill>
                  <a:srgbClr val="D4D4D4"/>
                </a:solidFill>
                <a:effectLst/>
                <a:latin typeface="Menlo" panose="020B0609030804020204" pitchFamily="49" charset="0"/>
              </a:rPr>
              <a:t> = </a:t>
            </a:r>
            <a:r>
              <a:rPr lang="en-US" sz="1400" b="0" dirty="0" err="1">
                <a:solidFill>
                  <a:srgbClr val="4EC9B0"/>
                </a:solidFill>
                <a:effectLst/>
                <a:latin typeface="Menlo" panose="020B0609030804020204" pitchFamily="49" charset="0"/>
              </a:rPr>
              <a:t>pd</a:t>
            </a:r>
            <a:r>
              <a:rPr lang="en-US" sz="1400" b="0" dirty="0" err="1">
                <a:solidFill>
                  <a:srgbClr val="D4D4D4"/>
                </a:solidFill>
                <a:effectLst/>
                <a:latin typeface="Menlo" panose="020B0609030804020204" pitchFamily="49" charset="0"/>
              </a:rPr>
              <a:t>.</a:t>
            </a:r>
            <a:r>
              <a:rPr lang="en-US" sz="1400" b="0" dirty="0" err="1">
                <a:solidFill>
                  <a:srgbClr val="4EC9B0"/>
                </a:solidFill>
                <a:effectLst/>
                <a:latin typeface="Menlo" panose="020B0609030804020204" pitchFamily="49" charset="0"/>
              </a:rPr>
              <a:t>DataFrame</a:t>
            </a:r>
            <a:r>
              <a:rPr lang="en-US" sz="1400" b="0" dirty="0">
                <a:solidFill>
                  <a:srgbClr val="D4D4D4"/>
                </a:solidFill>
                <a:effectLst/>
                <a:latin typeface="Menlo" panose="020B0609030804020204" pitchFamily="49" charset="0"/>
              </a:rPr>
              <a:t>({</a:t>
            </a:r>
            <a:r>
              <a:rPr lang="en-US" sz="1400" b="0" dirty="0">
                <a:solidFill>
                  <a:srgbClr val="CE9178"/>
                </a:solidFill>
                <a:effectLst/>
                <a:latin typeface="Menlo" panose="020B0609030804020204" pitchFamily="49" charset="0"/>
              </a:rPr>
              <a:t>'A'</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10</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20</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30</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40</a:t>
            </a:r>
            <a:r>
              <a:rPr lang="en-US" sz="1400" b="0" dirty="0">
                <a:solidFill>
                  <a:srgbClr val="D4D4D4"/>
                </a:solidFill>
                <a:effectLst/>
                <a:latin typeface="Menlo" panose="020B0609030804020204" pitchFamily="49" charset="0"/>
              </a:rPr>
              <a:t>], </a:t>
            </a:r>
            <a:r>
              <a:rPr lang="en-US" sz="1400" b="0" dirty="0">
                <a:solidFill>
                  <a:srgbClr val="CE9178"/>
                </a:solidFill>
                <a:effectLst/>
                <a:latin typeface="Menlo" panose="020B0609030804020204" pitchFamily="49" charset="0"/>
              </a:rPr>
              <a:t>'B'</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5</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1</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5</a:t>
            </a:r>
            <a:r>
              <a:rPr lang="en-US" sz="1400" b="0" dirty="0">
                <a:solidFill>
                  <a:srgbClr val="D4D4D4"/>
                </a:solidFill>
                <a:effectLst/>
                <a:latin typeface="Menlo" panose="020B0609030804020204" pitchFamily="49" charset="0"/>
              </a:rPr>
              <a:t>]})</a:t>
            </a:r>
          </a:p>
          <a:p>
            <a:r>
              <a:rPr lang="en-US" sz="1400" b="0" dirty="0" err="1">
                <a:solidFill>
                  <a:srgbClr val="9CDCFE"/>
                </a:solidFill>
                <a:effectLst/>
                <a:latin typeface="Menlo" panose="020B0609030804020204" pitchFamily="49" charset="0"/>
              </a:rPr>
              <a:t>df</a:t>
            </a:r>
            <a:r>
              <a:rPr lang="en-US" sz="1400" b="0" dirty="0">
                <a:solidFill>
                  <a:srgbClr val="D4D4D4"/>
                </a:solidFill>
                <a:effectLst/>
                <a:latin typeface="Menlo" panose="020B0609030804020204" pitchFamily="49" charset="0"/>
              </a:rPr>
              <a:t> = </a:t>
            </a:r>
            <a:r>
              <a:rPr lang="en-US" sz="1400" b="0" dirty="0" err="1">
                <a:solidFill>
                  <a:srgbClr val="9CDCFE"/>
                </a:solidFill>
                <a:effectLst/>
                <a:latin typeface="Menlo" panose="020B0609030804020204" pitchFamily="49" charset="0"/>
              </a:rPr>
              <a:t>df</a:t>
            </a:r>
            <a:r>
              <a:rPr lang="en-US" sz="1400" b="0" dirty="0">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df</a:t>
            </a:r>
            <a:r>
              <a:rPr lang="en-US" sz="1400" b="0" dirty="0">
                <a:solidFill>
                  <a:srgbClr val="D4D4D4"/>
                </a:solidFill>
                <a:effectLst/>
                <a:latin typeface="Menlo" panose="020B0609030804020204" pitchFamily="49" charset="0"/>
              </a:rPr>
              <a:t>[</a:t>
            </a:r>
            <a:r>
              <a:rPr lang="en-US" sz="1400" b="0" dirty="0">
                <a:solidFill>
                  <a:srgbClr val="CE9178"/>
                </a:solidFill>
                <a:effectLst/>
                <a:latin typeface="Menlo" panose="020B0609030804020204" pitchFamily="49" charset="0"/>
              </a:rPr>
              <a:t>'B'</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5</a:t>
            </a:r>
            <a:r>
              <a:rPr lang="en-US" sz="1400" b="0" dirty="0">
                <a:solidFill>
                  <a:srgbClr val="D4D4D4"/>
                </a:solidFill>
                <a:effectLst/>
                <a:latin typeface="Menlo" panose="020B0609030804020204" pitchFamily="49" charset="0"/>
              </a:rPr>
              <a:t>]</a:t>
            </a:r>
          </a:p>
          <a:p>
            <a:r>
              <a:rPr lang="en-US" sz="1400" b="0" dirty="0" err="1">
                <a:solidFill>
                  <a:srgbClr val="9CDCFE"/>
                </a:solidFill>
                <a:effectLst/>
                <a:latin typeface="Menlo" panose="020B0609030804020204" pitchFamily="49" charset="0"/>
              </a:rPr>
              <a:t>df</a:t>
            </a:r>
            <a:r>
              <a:rPr lang="en-US" sz="1400" b="0" dirty="0">
                <a:solidFill>
                  <a:srgbClr val="D4D4D4"/>
                </a:solidFill>
                <a:effectLst/>
                <a:latin typeface="Menlo" panose="020B0609030804020204" pitchFamily="49" charset="0"/>
              </a:rPr>
              <a:t> = </a:t>
            </a:r>
            <a:r>
              <a:rPr lang="en-US" sz="1400" b="0" dirty="0" err="1">
                <a:solidFill>
                  <a:srgbClr val="9CDCFE"/>
                </a:solidFill>
                <a:effectLst/>
                <a:latin typeface="Menlo" panose="020B0609030804020204" pitchFamily="49" charset="0"/>
              </a:rPr>
              <a:t>df</a:t>
            </a:r>
            <a:r>
              <a:rPr lang="en-US" sz="1400" b="0" dirty="0" err="1">
                <a:solidFill>
                  <a:srgbClr val="D4D4D4"/>
                </a:solidFill>
                <a:effectLst/>
                <a:latin typeface="Menlo" panose="020B0609030804020204" pitchFamily="49" charset="0"/>
              </a:rPr>
              <a:t>.</a:t>
            </a:r>
            <a:r>
              <a:rPr lang="en-US" sz="1400" b="0" dirty="0" err="1">
                <a:solidFill>
                  <a:srgbClr val="DCDCAA"/>
                </a:solidFill>
                <a:effectLst/>
                <a:latin typeface="Menlo" panose="020B0609030804020204" pitchFamily="49" charset="0"/>
              </a:rPr>
              <a:t>sort_values</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by</a:t>
            </a:r>
            <a:r>
              <a:rPr lang="en-US" sz="1400" b="0" dirty="0">
                <a:solidFill>
                  <a:srgbClr val="D4D4D4"/>
                </a:solidFill>
                <a:effectLst/>
                <a:latin typeface="Menlo" panose="020B0609030804020204" pitchFamily="49" charset="0"/>
              </a:rPr>
              <a:t>=</a:t>
            </a:r>
            <a:r>
              <a:rPr lang="en-US" sz="1400" b="0" dirty="0">
                <a:solidFill>
                  <a:srgbClr val="CE9178"/>
                </a:solidFill>
                <a:effectLst/>
                <a:latin typeface="Menlo" panose="020B0609030804020204" pitchFamily="49" charset="0"/>
              </a:rPr>
              <a:t>'A'</a:t>
            </a:r>
            <a:r>
              <a:rPr lang="en-US" sz="1400" b="0" dirty="0">
                <a:solidFill>
                  <a:srgbClr val="D4D4D4"/>
                </a:solidFill>
                <a:effectLst/>
                <a:latin typeface="Menlo" panose="020B0609030804020204" pitchFamily="49" charset="0"/>
              </a:rPr>
              <a:t>, </a:t>
            </a:r>
            <a:r>
              <a:rPr lang="en-US" sz="1400" b="0" dirty="0" err="1">
                <a:solidFill>
                  <a:srgbClr val="9CDCFE"/>
                </a:solidFill>
                <a:effectLst/>
                <a:latin typeface="Menlo" panose="020B0609030804020204" pitchFamily="49" charset="0"/>
              </a:rPr>
              <a:t>ignore_index</a:t>
            </a:r>
            <a:r>
              <a:rPr lang="en-US" sz="1400" b="0" dirty="0">
                <a:solidFill>
                  <a:srgbClr val="D4D4D4"/>
                </a:solidFill>
                <a:effectLst/>
                <a:latin typeface="Menlo" panose="020B0609030804020204" pitchFamily="49" charset="0"/>
              </a:rPr>
              <a:t>=</a:t>
            </a:r>
            <a:r>
              <a:rPr lang="en-US" sz="1400" b="0" dirty="0">
                <a:solidFill>
                  <a:srgbClr val="569CD6"/>
                </a:solidFill>
                <a:effectLst/>
                <a:latin typeface="Menlo" panose="020B0609030804020204" pitchFamily="49" charset="0"/>
              </a:rPr>
              <a:t>True</a:t>
            </a:r>
            <a:r>
              <a:rPr lang="en-US" sz="1400" b="0" dirty="0">
                <a:solidFill>
                  <a:srgbClr val="D4D4D4"/>
                </a:solidFill>
                <a:effectLst/>
                <a:latin typeface="Menlo" panose="020B0609030804020204" pitchFamily="49" charset="0"/>
              </a:rPr>
              <a:t>)</a:t>
            </a:r>
          </a:p>
          <a:p>
            <a:br>
              <a:rPr lang="en-US" sz="1400" b="0" dirty="0">
                <a:solidFill>
                  <a:srgbClr val="D4D4D4"/>
                </a:solidFill>
                <a:effectLst/>
                <a:latin typeface="Menlo" panose="020B0609030804020204" pitchFamily="49" charset="0"/>
              </a:rPr>
            </a:br>
            <a:r>
              <a:rPr lang="en-US" sz="1400" b="0" dirty="0" err="1">
                <a:solidFill>
                  <a:srgbClr val="9CDCFE"/>
                </a:solidFill>
                <a:effectLst/>
                <a:latin typeface="Menlo" panose="020B0609030804020204" pitchFamily="49" charset="0"/>
              </a:rPr>
              <a:t>df_t</a:t>
            </a:r>
            <a:r>
              <a:rPr lang="en-US" sz="1400" b="0" dirty="0">
                <a:solidFill>
                  <a:srgbClr val="D4D4D4"/>
                </a:solidFill>
                <a:effectLst/>
                <a:latin typeface="Menlo" panose="020B0609030804020204" pitchFamily="49" charset="0"/>
              </a:rPr>
              <a:t> = </a:t>
            </a:r>
            <a:r>
              <a:rPr lang="en-US" sz="1400" b="0" dirty="0" err="1">
                <a:solidFill>
                  <a:srgbClr val="4EC9B0"/>
                </a:solidFill>
                <a:effectLst/>
                <a:latin typeface="Menlo" panose="020B0609030804020204" pitchFamily="49" charset="0"/>
              </a:rPr>
              <a:t>pd</a:t>
            </a:r>
            <a:r>
              <a:rPr lang="en-US" sz="1400" b="0" dirty="0" err="1">
                <a:solidFill>
                  <a:srgbClr val="D4D4D4"/>
                </a:solidFill>
                <a:effectLst/>
                <a:latin typeface="Menlo" panose="020B0609030804020204" pitchFamily="49" charset="0"/>
              </a:rPr>
              <a:t>.</a:t>
            </a:r>
            <a:r>
              <a:rPr lang="en-US" sz="1400" b="0" dirty="0" err="1">
                <a:solidFill>
                  <a:srgbClr val="4EC9B0"/>
                </a:solidFill>
                <a:effectLst/>
                <a:latin typeface="Menlo" panose="020B0609030804020204" pitchFamily="49" charset="0"/>
              </a:rPr>
              <a:t>DataFrame</a:t>
            </a:r>
            <a:r>
              <a:rPr lang="en-US" sz="1400" b="0" dirty="0">
                <a:solidFill>
                  <a:srgbClr val="D4D4D4"/>
                </a:solidFill>
                <a:effectLst/>
                <a:latin typeface="Menlo" panose="020B0609030804020204" pitchFamily="49" charset="0"/>
              </a:rPr>
              <a:t>({</a:t>
            </a:r>
            <a:r>
              <a:rPr lang="en-US" sz="1400" b="0" dirty="0">
                <a:solidFill>
                  <a:srgbClr val="CE9178"/>
                </a:solidFill>
                <a:effectLst/>
                <a:latin typeface="Menlo" panose="020B0609030804020204" pitchFamily="49" charset="0"/>
              </a:rPr>
              <a:t>'A'</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20</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40</a:t>
            </a:r>
            <a:r>
              <a:rPr lang="en-US" sz="1400" b="0" dirty="0">
                <a:solidFill>
                  <a:srgbClr val="D4D4D4"/>
                </a:solidFill>
                <a:effectLst/>
                <a:latin typeface="Menlo" panose="020B0609030804020204" pitchFamily="49" charset="0"/>
              </a:rPr>
              <a:t>], </a:t>
            </a:r>
            <a:r>
              <a:rPr lang="en-US" sz="1400" b="0" dirty="0">
                <a:solidFill>
                  <a:srgbClr val="CE9178"/>
                </a:solidFill>
                <a:effectLst/>
                <a:latin typeface="Menlo" panose="020B0609030804020204" pitchFamily="49" charset="0"/>
              </a:rPr>
              <a:t>'B'</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5</a:t>
            </a:r>
            <a:r>
              <a:rPr lang="en-US" sz="1400" b="0" dirty="0">
                <a:solidFill>
                  <a:srgbClr val="D4D4D4"/>
                </a:solidFill>
                <a:effectLst/>
                <a:latin typeface="Menlo" panose="020B0609030804020204" pitchFamily="49" charset="0"/>
              </a:rPr>
              <a:t>, </a:t>
            </a:r>
            <a:r>
              <a:rPr lang="en-US" sz="1400" b="0" dirty="0">
                <a:solidFill>
                  <a:srgbClr val="B5CEA8"/>
                </a:solidFill>
                <a:effectLst/>
                <a:latin typeface="Menlo" panose="020B0609030804020204" pitchFamily="49" charset="0"/>
              </a:rPr>
              <a:t>5</a:t>
            </a:r>
            <a:r>
              <a:rPr lang="en-US" sz="1400" b="0" dirty="0">
                <a:solidFill>
                  <a:srgbClr val="D4D4D4"/>
                </a:solidFill>
                <a:effectLst/>
                <a:latin typeface="Menlo" panose="020B0609030804020204" pitchFamily="49" charset="0"/>
              </a:rPr>
              <a:t>]})</a:t>
            </a:r>
          </a:p>
          <a:p>
            <a:br>
              <a:rPr lang="en-US" sz="1400" b="0" dirty="0">
                <a:solidFill>
                  <a:srgbClr val="D4D4D4"/>
                </a:solidFill>
                <a:effectLst/>
                <a:latin typeface="Menlo" panose="020B0609030804020204" pitchFamily="49" charset="0"/>
              </a:rPr>
            </a:br>
            <a:r>
              <a:rPr lang="en-US" sz="1400" b="0" dirty="0">
                <a:solidFill>
                  <a:srgbClr val="DCDCAA"/>
                </a:solidFill>
                <a:effectLst/>
                <a:latin typeface="Menlo" panose="020B0609030804020204" pitchFamily="49" charset="0"/>
              </a:rPr>
              <a:t>print</a:t>
            </a:r>
            <a:r>
              <a:rPr lang="en-US" sz="1400" b="0" dirty="0">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df</a:t>
            </a:r>
            <a:r>
              <a:rPr lang="en-US" sz="1400" b="0" dirty="0" err="1">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index</a:t>
            </a:r>
            <a:r>
              <a:rPr lang="en-US" sz="1400" b="0" dirty="0">
                <a:solidFill>
                  <a:srgbClr val="D4D4D4"/>
                </a:solidFill>
                <a:effectLst/>
                <a:latin typeface="Menlo" panose="020B0609030804020204" pitchFamily="49" charset="0"/>
              </a:rPr>
              <a:t>)</a:t>
            </a:r>
          </a:p>
          <a:p>
            <a:r>
              <a:rPr lang="en-US" sz="1400" b="0" dirty="0">
                <a:solidFill>
                  <a:srgbClr val="DCDCAA"/>
                </a:solidFill>
                <a:effectLst/>
                <a:latin typeface="Menlo" panose="020B0609030804020204" pitchFamily="49" charset="0"/>
              </a:rPr>
              <a:t>print</a:t>
            </a:r>
            <a:r>
              <a:rPr lang="en-US" sz="1400" b="0" dirty="0">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df_t</a:t>
            </a:r>
            <a:r>
              <a:rPr lang="en-US" sz="1400" b="0" dirty="0" err="1">
                <a:solidFill>
                  <a:srgbClr val="D4D4D4"/>
                </a:solidFill>
                <a:effectLst/>
                <a:latin typeface="Menlo" panose="020B0609030804020204" pitchFamily="49" charset="0"/>
              </a:rPr>
              <a:t>.</a:t>
            </a:r>
            <a:r>
              <a:rPr lang="en-US" sz="1400" b="0" dirty="0" err="1">
                <a:solidFill>
                  <a:srgbClr val="9CDCFE"/>
                </a:solidFill>
                <a:effectLst/>
                <a:latin typeface="Menlo" panose="020B0609030804020204" pitchFamily="49" charset="0"/>
              </a:rPr>
              <a:t>index</a:t>
            </a:r>
            <a:r>
              <a:rPr lang="en-US" sz="1400" b="0" dirty="0">
                <a:solidFill>
                  <a:srgbClr val="D4D4D4"/>
                </a:solidFill>
                <a:effectLst/>
                <a:latin typeface="Menlo" panose="020B0609030804020204" pitchFamily="49" charset="0"/>
              </a:rPr>
              <a:t>)</a:t>
            </a:r>
          </a:p>
        </p:txBody>
      </p:sp>
    </p:spTree>
    <p:extLst>
      <p:ext uri="{BB962C8B-B14F-4D97-AF65-F5344CB8AC3E}">
        <p14:creationId xmlns:p14="http://schemas.microsoft.com/office/powerpoint/2010/main" val="346831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6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8832FB5-F2EA-0E49-A97C-828F8CAD326A}">
  <we:reference id="wa104380862" version="1.5.0.0" store="en-US" storeType="OMEX"/>
  <we:alternateReferences>
    <we:reference id="WA104380862" version="1.5.0.0" store="WA104380862"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{2E23D76E-DB34-354F-A2BF-02F51C3177B2}tf10001123</Template>
  <TotalTime>836</TotalTime>
  <Words>1066</Words>
  <Application>Microsoft Macintosh PowerPoint</Application>
  <PresentationFormat>Widescreen</PresentationFormat>
  <Paragraphs>159</Paragraphs>
  <Slides>15</Slides>
  <Notes>3</Notes>
  <HiddenSlides>0</HiddenSlides>
  <MMClips>3</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15</vt:i4>
      </vt:variant>
    </vt:vector>
  </HeadingPairs>
  <TitlesOfParts>
    <vt:vector size="27" baseType="lpstr">
      <vt:lpstr>-apple-system</vt:lpstr>
      <vt:lpstr>Söhne</vt:lpstr>
      <vt:lpstr>Söhne Mono</vt:lpstr>
      <vt:lpstr>Adelle Sans Devanagari Thin</vt:lpstr>
      <vt:lpstr>Andale Mono</vt:lpstr>
      <vt:lpstr>Arial</vt:lpstr>
      <vt:lpstr>Calibri</vt:lpstr>
      <vt:lpstr>Gill Sans MT</vt:lpstr>
      <vt:lpstr>Menlo</vt:lpstr>
      <vt:lpstr>Roboto</vt:lpstr>
      <vt:lpstr>Wingdings 2</vt:lpstr>
      <vt:lpstr>Dividend</vt:lpstr>
      <vt:lpstr>Fuzzing QR CODE GENERATOR</vt:lpstr>
      <vt:lpstr>MOTIVATION + Objective</vt:lpstr>
      <vt:lpstr>Target System</vt:lpstr>
      <vt:lpstr>Example of bug 1</vt:lpstr>
      <vt:lpstr>Issue 1 explanation</vt:lpstr>
      <vt:lpstr>Reproducing the issue 1</vt:lpstr>
      <vt:lpstr>Example of bug 2</vt:lpstr>
      <vt:lpstr>Issue 2 explanation</vt:lpstr>
      <vt:lpstr>Reproducing the issue 2</vt:lpstr>
      <vt:lpstr>Example of bug 3</vt:lpstr>
      <vt:lpstr>Reproducing the issue 3</vt:lpstr>
      <vt:lpstr>Fuzzing Architecture Description</vt:lpstr>
      <vt:lpstr>Fuzzing Architecture Description</vt:lpstr>
      <vt:lpstr>Metrics to be avaluated</vt:lpstr>
      <vt:lpstr>Fuzzing pandas – Thanks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Fuzzing Pandas</dc:title>
  <dc:creator>Hector Acosta</dc:creator>
  <cp:lastModifiedBy>Hector Acosta</cp:lastModifiedBy>
  <cp:revision>10</cp:revision>
  <dcterms:created xsi:type="dcterms:W3CDTF">2023-04-10T16:00:43Z</dcterms:created>
  <dcterms:modified xsi:type="dcterms:W3CDTF">2023-06-19T10:59:58Z</dcterms:modified>
</cp:coreProperties>
</file>